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embeddings/Microsoft_Equation1.bin" ContentType="application/vnd.openxmlformats-officedocument.oleObject"/>
  <Override PartName="/ppt/notesSlides/notesSlide2.xml" ContentType="application/vnd.openxmlformats-officedocument.presentationml.notesSlide+xml"/>
  <Override PartName="/ppt/embeddings/Microsoft_Equation2.bin" ContentType="application/vnd.openxmlformats-officedocument.oleObject"/>
  <Override PartName="/ppt/embeddings/Microsoft_Equation3.bin" ContentType="application/vnd.openxmlformats-officedocument.oleObject"/>
  <Override PartName="/ppt/embeddings/Microsoft_Equation4.bin" ContentType="application/vnd.openxmlformats-officedocument.oleObject"/>
  <Override PartName="/ppt/embeddings/Microsoft_Equation5.bin" ContentType="application/vnd.openxmlformats-officedocument.oleObject"/>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2"/>
  </p:notesMasterIdLst>
  <p:handoutMasterIdLst>
    <p:handoutMasterId r:id="rId13"/>
  </p:handoutMasterIdLst>
  <p:sldIdLst>
    <p:sldId id="627" r:id="rId2"/>
    <p:sldId id="628" r:id="rId3"/>
    <p:sldId id="626" r:id="rId4"/>
    <p:sldId id="454" r:id="rId5"/>
    <p:sldId id="624" r:id="rId6"/>
    <p:sldId id="523" r:id="rId7"/>
    <p:sldId id="451" r:id="rId8"/>
    <p:sldId id="452" r:id="rId9"/>
    <p:sldId id="625" r:id="rId10"/>
    <p:sldId id="463" r:id="rId11"/>
  </p:sldIdLst>
  <p:sldSz cx="9144000" cy="6858000" type="screen4x3"/>
  <p:notesSz cx="6934200" cy="9220200"/>
  <p:defaultTextStyle>
    <a:defPPr>
      <a:defRPr lang="en-US"/>
    </a:defPPr>
    <a:lvl1pPr algn="l" rtl="0" fontAlgn="base">
      <a:spcBef>
        <a:spcPct val="0"/>
      </a:spcBef>
      <a:spcAft>
        <a:spcPct val="0"/>
      </a:spcAft>
      <a:defRPr sz="1600" b="1" kern="1200">
        <a:solidFill>
          <a:schemeClr val="tx1"/>
        </a:solidFill>
        <a:latin typeface="Times New Roman" charset="0"/>
        <a:ea typeface="ＭＳ Ｐゴシック" charset="-128"/>
        <a:cs typeface="ＭＳ Ｐゴシック" charset="-128"/>
      </a:defRPr>
    </a:lvl1pPr>
    <a:lvl2pPr marL="457200" algn="l" rtl="0" fontAlgn="base">
      <a:spcBef>
        <a:spcPct val="0"/>
      </a:spcBef>
      <a:spcAft>
        <a:spcPct val="0"/>
      </a:spcAft>
      <a:defRPr sz="1600" b="1" kern="1200">
        <a:solidFill>
          <a:schemeClr val="tx1"/>
        </a:solidFill>
        <a:latin typeface="Times New Roman" charset="0"/>
        <a:ea typeface="ＭＳ Ｐゴシック" charset="-128"/>
        <a:cs typeface="ＭＳ Ｐゴシック" charset="-128"/>
      </a:defRPr>
    </a:lvl2pPr>
    <a:lvl3pPr marL="914400" algn="l" rtl="0" fontAlgn="base">
      <a:spcBef>
        <a:spcPct val="0"/>
      </a:spcBef>
      <a:spcAft>
        <a:spcPct val="0"/>
      </a:spcAft>
      <a:defRPr sz="1600" b="1" kern="1200">
        <a:solidFill>
          <a:schemeClr val="tx1"/>
        </a:solidFill>
        <a:latin typeface="Times New Roman" charset="0"/>
        <a:ea typeface="ＭＳ Ｐゴシック" charset="-128"/>
        <a:cs typeface="ＭＳ Ｐゴシック" charset="-128"/>
      </a:defRPr>
    </a:lvl3pPr>
    <a:lvl4pPr marL="1371600" algn="l" rtl="0" fontAlgn="base">
      <a:spcBef>
        <a:spcPct val="0"/>
      </a:spcBef>
      <a:spcAft>
        <a:spcPct val="0"/>
      </a:spcAft>
      <a:defRPr sz="1600" b="1" kern="1200">
        <a:solidFill>
          <a:schemeClr val="tx1"/>
        </a:solidFill>
        <a:latin typeface="Times New Roman" charset="0"/>
        <a:ea typeface="ＭＳ Ｐゴシック" charset="-128"/>
        <a:cs typeface="ＭＳ Ｐゴシック" charset="-128"/>
      </a:defRPr>
    </a:lvl4pPr>
    <a:lvl5pPr marL="1828800" algn="l" rtl="0" fontAlgn="base">
      <a:spcBef>
        <a:spcPct val="0"/>
      </a:spcBef>
      <a:spcAft>
        <a:spcPct val="0"/>
      </a:spcAft>
      <a:defRPr sz="1600" b="1" kern="1200">
        <a:solidFill>
          <a:schemeClr val="tx1"/>
        </a:solidFill>
        <a:latin typeface="Times New Roman" charset="0"/>
        <a:ea typeface="ＭＳ Ｐゴシック" charset="-128"/>
        <a:cs typeface="ＭＳ Ｐゴシック" charset="-128"/>
      </a:defRPr>
    </a:lvl5pPr>
    <a:lvl6pPr marL="2286000" algn="l" defTabSz="457200" rtl="0" eaLnBrk="1" latinLnBrk="0" hangingPunct="1">
      <a:defRPr sz="1600" b="1" kern="1200">
        <a:solidFill>
          <a:schemeClr val="tx1"/>
        </a:solidFill>
        <a:latin typeface="Times New Roman" charset="0"/>
        <a:ea typeface="ＭＳ Ｐゴシック" charset="-128"/>
        <a:cs typeface="ＭＳ Ｐゴシック" charset="-128"/>
      </a:defRPr>
    </a:lvl6pPr>
    <a:lvl7pPr marL="2743200" algn="l" defTabSz="457200" rtl="0" eaLnBrk="1" latinLnBrk="0" hangingPunct="1">
      <a:defRPr sz="1600" b="1" kern="1200">
        <a:solidFill>
          <a:schemeClr val="tx1"/>
        </a:solidFill>
        <a:latin typeface="Times New Roman" charset="0"/>
        <a:ea typeface="ＭＳ Ｐゴシック" charset="-128"/>
        <a:cs typeface="ＭＳ Ｐゴシック" charset="-128"/>
      </a:defRPr>
    </a:lvl7pPr>
    <a:lvl8pPr marL="3200400" algn="l" defTabSz="457200" rtl="0" eaLnBrk="1" latinLnBrk="0" hangingPunct="1">
      <a:defRPr sz="1600" b="1" kern="1200">
        <a:solidFill>
          <a:schemeClr val="tx1"/>
        </a:solidFill>
        <a:latin typeface="Times New Roman" charset="0"/>
        <a:ea typeface="ＭＳ Ｐゴシック" charset="-128"/>
        <a:cs typeface="ＭＳ Ｐゴシック" charset="-128"/>
      </a:defRPr>
    </a:lvl8pPr>
    <a:lvl9pPr marL="3657600" algn="l" defTabSz="457200" rtl="0" eaLnBrk="1" latinLnBrk="0" hangingPunct="1">
      <a:defRPr sz="1600" b="1" kern="1200">
        <a:solidFill>
          <a:schemeClr val="tx1"/>
        </a:solidFill>
        <a:latin typeface="Times New Roman" charset="0"/>
        <a:ea typeface="ＭＳ Ｐゴシック" charset="-128"/>
        <a:cs typeface="ＭＳ Ｐゴシック" charset="-128"/>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27FC7D"/>
    <a:srgbClr val="5BADFF"/>
    <a:srgbClr val="1900FF"/>
    <a:srgbClr val="FF0000"/>
    <a:srgbClr val="FF6E00"/>
    <a:srgbClr val="EDEDED"/>
    <a:srgbClr val="3BAB2F"/>
    <a:srgbClr val="CFE8C9"/>
    <a:srgbClr val="F000A1"/>
    <a:srgbClr val="9C57E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showComments="0">
  <p:normalViewPr>
    <p:restoredLeft sz="15620"/>
    <p:restoredTop sz="98361" autoAdjust="0"/>
  </p:normalViewPr>
  <p:slideViewPr>
    <p:cSldViewPr>
      <p:cViewPr>
        <p:scale>
          <a:sx n="75" d="100"/>
          <a:sy n="75" d="100"/>
        </p:scale>
        <p:origin x="-752" y="-376"/>
      </p:cViewPr>
      <p:guideLst>
        <p:guide orient="horz" pos="2160"/>
        <p:guide pos="283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handoutMaster" Target="handoutMasters/handoutMaster1.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6.emf"/><Relationship Id="rId2" Type="http://schemas.openxmlformats.org/officeDocument/2006/relationships/image" Target="../media/image7.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emf"/><Relationship Id="rId2"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0050" name="Rectangle 2"/>
          <p:cNvSpPr>
            <a:spLocks noGrp="1" noChangeArrowheads="1"/>
          </p:cNvSpPr>
          <p:nvPr>
            <p:ph type="hdr" sz="quarter"/>
          </p:nvPr>
        </p:nvSpPr>
        <p:spPr bwMode="auto">
          <a:xfrm>
            <a:off x="0" y="0"/>
            <a:ext cx="3014663" cy="454025"/>
          </a:xfrm>
          <a:prstGeom prst="rect">
            <a:avLst/>
          </a:prstGeom>
          <a:noFill/>
          <a:ln w="9525">
            <a:noFill/>
            <a:miter lim="800000"/>
            <a:headEnd/>
            <a:tailEnd/>
          </a:ln>
          <a:effectLst/>
        </p:spPr>
        <p:txBody>
          <a:bodyPr vert="horz" wrap="square" lIns="91429" tIns="45714" rIns="91429" bIns="45714" numCol="1" anchor="t" anchorCtr="0" compatLnSpc="1">
            <a:prstTxWarp prst="textNoShape">
              <a:avLst/>
            </a:prstTxWarp>
          </a:bodyPr>
          <a:lstStyle>
            <a:lvl1pPr algn="l" eaLnBrk="0" hangingPunct="0">
              <a:defRPr sz="1200">
                <a:effectLst>
                  <a:outerShdw blurRad="38100" dist="38100" dir="2700000" algn="tl">
                    <a:srgbClr val="DDDDDD"/>
                  </a:outerShdw>
                </a:effectLst>
                <a:latin typeface="Times" charset="0"/>
                <a:ea typeface="+mn-ea"/>
                <a:cs typeface="+mn-cs"/>
              </a:defRPr>
            </a:lvl1pPr>
          </a:lstStyle>
          <a:p>
            <a:pPr>
              <a:defRPr/>
            </a:pPr>
            <a:endParaRPr lang="en-US"/>
          </a:p>
        </p:txBody>
      </p:sp>
      <p:sp>
        <p:nvSpPr>
          <p:cNvPr id="130051" name="Rectangle 3"/>
          <p:cNvSpPr>
            <a:spLocks noGrp="1" noChangeArrowheads="1"/>
          </p:cNvSpPr>
          <p:nvPr>
            <p:ph type="dt" sz="quarter" idx="1"/>
          </p:nvPr>
        </p:nvSpPr>
        <p:spPr bwMode="auto">
          <a:xfrm>
            <a:off x="3919538" y="0"/>
            <a:ext cx="3014662" cy="454025"/>
          </a:xfrm>
          <a:prstGeom prst="rect">
            <a:avLst/>
          </a:prstGeom>
          <a:noFill/>
          <a:ln w="9525">
            <a:noFill/>
            <a:miter lim="800000"/>
            <a:headEnd/>
            <a:tailEnd/>
          </a:ln>
          <a:effectLst/>
        </p:spPr>
        <p:txBody>
          <a:bodyPr vert="horz" wrap="square" lIns="91429" tIns="45714" rIns="91429" bIns="45714" numCol="1" anchor="t" anchorCtr="0" compatLnSpc="1">
            <a:prstTxWarp prst="textNoShape">
              <a:avLst/>
            </a:prstTxWarp>
          </a:bodyPr>
          <a:lstStyle>
            <a:lvl1pPr algn="r" eaLnBrk="0" hangingPunct="0">
              <a:defRPr sz="1200">
                <a:effectLst>
                  <a:outerShdw blurRad="38100" dist="38100" dir="2700000" algn="tl">
                    <a:srgbClr val="DDDDDD"/>
                  </a:outerShdw>
                </a:effectLst>
                <a:latin typeface="Times" charset="0"/>
                <a:ea typeface="+mn-ea"/>
                <a:cs typeface="+mn-cs"/>
              </a:defRPr>
            </a:lvl1pPr>
          </a:lstStyle>
          <a:p>
            <a:pPr>
              <a:defRPr/>
            </a:pPr>
            <a:endParaRPr lang="en-US"/>
          </a:p>
        </p:txBody>
      </p:sp>
      <p:sp>
        <p:nvSpPr>
          <p:cNvPr id="130052" name="Rectangle 4"/>
          <p:cNvSpPr>
            <a:spLocks noGrp="1" noChangeArrowheads="1"/>
          </p:cNvSpPr>
          <p:nvPr>
            <p:ph type="ftr" sz="quarter" idx="2"/>
          </p:nvPr>
        </p:nvSpPr>
        <p:spPr bwMode="auto">
          <a:xfrm>
            <a:off x="0" y="8766175"/>
            <a:ext cx="3014663" cy="454025"/>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l" eaLnBrk="0" hangingPunct="0">
              <a:defRPr sz="1200">
                <a:effectLst>
                  <a:outerShdw blurRad="38100" dist="38100" dir="2700000" algn="tl">
                    <a:srgbClr val="DDDDDD"/>
                  </a:outerShdw>
                </a:effectLst>
                <a:latin typeface="Times" charset="0"/>
                <a:ea typeface="+mn-ea"/>
                <a:cs typeface="+mn-cs"/>
              </a:defRPr>
            </a:lvl1pPr>
          </a:lstStyle>
          <a:p>
            <a:pPr>
              <a:defRPr/>
            </a:pPr>
            <a:endParaRPr lang="en-US"/>
          </a:p>
        </p:txBody>
      </p:sp>
      <p:sp>
        <p:nvSpPr>
          <p:cNvPr id="130053" name="Rectangle 5"/>
          <p:cNvSpPr>
            <a:spLocks noGrp="1" noChangeArrowheads="1"/>
          </p:cNvSpPr>
          <p:nvPr>
            <p:ph type="sldNum" sz="quarter" idx="3"/>
          </p:nvPr>
        </p:nvSpPr>
        <p:spPr bwMode="auto">
          <a:xfrm>
            <a:off x="3919538" y="8766175"/>
            <a:ext cx="3014662" cy="454025"/>
          </a:xfrm>
          <a:prstGeom prst="rect">
            <a:avLst/>
          </a:prstGeom>
          <a:noFill/>
          <a:ln w="9525">
            <a:noFill/>
            <a:miter lim="800000"/>
            <a:headEnd/>
            <a:tailEnd/>
          </a:ln>
          <a:effectLst/>
        </p:spPr>
        <p:txBody>
          <a:bodyPr vert="horz" wrap="square" lIns="91429" tIns="45714" rIns="91429" bIns="45714" numCol="1" anchor="b" anchorCtr="0" compatLnSpc="1">
            <a:prstTxWarp prst="textNoShape">
              <a:avLst/>
            </a:prstTxWarp>
          </a:bodyPr>
          <a:lstStyle>
            <a:lvl1pPr algn="r" eaLnBrk="0" hangingPunct="0">
              <a:defRPr sz="1200">
                <a:effectLst>
                  <a:outerShdw blurRad="38100" dist="38100" dir="2700000" algn="tl">
                    <a:srgbClr val="DDDDDD"/>
                  </a:outerShdw>
                </a:effectLst>
                <a:latin typeface="Times" charset="0"/>
                <a:ea typeface="+mn-ea"/>
                <a:cs typeface="+mn-cs"/>
              </a:defRPr>
            </a:lvl1pPr>
          </a:lstStyle>
          <a:p>
            <a:pPr>
              <a:defRPr/>
            </a:pPr>
            <a:fld id="{83953B67-6970-1C41-9B28-E3B39A33001B}" type="slidenum">
              <a:rPr lang="en-US"/>
              <a:pPr>
                <a:defRPr/>
              </a:pPr>
              <a:t>‹#›</a:t>
            </a:fld>
            <a:endParaRPr lang="en-US"/>
          </a:p>
        </p:txBody>
      </p:sp>
    </p:spTree>
    <p:extLst>
      <p:ext uri="{BB962C8B-B14F-4D97-AF65-F5344CB8AC3E}">
        <p14:creationId xmlns:p14="http://schemas.microsoft.com/office/powerpoint/2010/main" val="4013869142"/>
      </p:ext>
    </p:extLst>
  </p:cSld>
  <p:clrMap bg1="lt1" tx1="dk1" bg2="lt2" tx2="dk2" accent1="accent1" accent2="accent2" accent3="accent3" accent4="accent4" accent5="accent5" accent6="accent6" hlink="hlink" folHlink="folHlink"/>
  <p:hf hdr="0" dt="0"/>
</p:handoutMaster>
</file>

<file path=ppt/media/image1.jpeg>
</file>

<file path=ppt/media/image10.png>
</file>

<file path=ppt/media/image12.png>
</file>

<file path=ppt/media/image13.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3.tiff>
</file>

<file path=ppt/media/image4.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410" name="Rectangle 2"/>
          <p:cNvSpPr>
            <a:spLocks noGrp="1" noChangeArrowheads="1"/>
          </p:cNvSpPr>
          <p:nvPr>
            <p:ph type="hdr" sz="quarter"/>
          </p:nvPr>
        </p:nvSpPr>
        <p:spPr bwMode="auto">
          <a:xfrm>
            <a:off x="0" y="0"/>
            <a:ext cx="3005138" cy="461963"/>
          </a:xfrm>
          <a:prstGeom prst="rect">
            <a:avLst/>
          </a:prstGeom>
          <a:noFill/>
          <a:ln w="9525">
            <a:noFill/>
            <a:miter lim="800000"/>
            <a:headEnd/>
            <a:tailEnd/>
          </a:ln>
          <a:effectLst/>
        </p:spPr>
        <p:txBody>
          <a:bodyPr vert="horz" wrap="square" lIns="93165" tIns="46583" rIns="93165" bIns="46583" numCol="1" anchor="t" anchorCtr="0" compatLnSpc="1">
            <a:prstTxWarp prst="textNoShape">
              <a:avLst/>
            </a:prstTxWarp>
          </a:bodyPr>
          <a:lstStyle>
            <a:lvl1pPr algn="l" defTabSz="930275" eaLnBrk="0" hangingPunct="0">
              <a:defRPr sz="1200" b="0">
                <a:latin typeface="Times" charset="0"/>
                <a:ea typeface="+mn-ea"/>
                <a:cs typeface="+mn-cs"/>
              </a:defRPr>
            </a:lvl1pPr>
          </a:lstStyle>
          <a:p>
            <a:pPr>
              <a:defRPr/>
            </a:pPr>
            <a:endParaRPr lang="en-US"/>
          </a:p>
        </p:txBody>
      </p:sp>
      <p:sp>
        <p:nvSpPr>
          <p:cNvPr id="17411" name="Rectangle 3"/>
          <p:cNvSpPr>
            <a:spLocks noGrp="1" noChangeArrowheads="1"/>
          </p:cNvSpPr>
          <p:nvPr>
            <p:ph type="dt" idx="1"/>
          </p:nvPr>
        </p:nvSpPr>
        <p:spPr bwMode="auto">
          <a:xfrm>
            <a:off x="3929063" y="0"/>
            <a:ext cx="3005137" cy="461963"/>
          </a:xfrm>
          <a:prstGeom prst="rect">
            <a:avLst/>
          </a:prstGeom>
          <a:noFill/>
          <a:ln w="9525">
            <a:noFill/>
            <a:miter lim="800000"/>
            <a:headEnd/>
            <a:tailEnd/>
          </a:ln>
          <a:effectLst/>
        </p:spPr>
        <p:txBody>
          <a:bodyPr vert="horz" wrap="square" lIns="93165" tIns="46583" rIns="93165" bIns="46583" numCol="1" anchor="t" anchorCtr="0" compatLnSpc="1">
            <a:prstTxWarp prst="textNoShape">
              <a:avLst/>
            </a:prstTxWarp>
          </a:bodyPr>
          <a:lstStyle>
            <a:lvl1pPr algn="r" defTabSz="930275" eaLnBrk="0" hangingPunct="0">
              <a:defRPr sz="1200" b="0">
                <a:latin typeface="Times" charset="0"/>
                <a:ea typeface="+mn-ea"/>
                <a:cs typeface="+mn-cs"/>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1162050" y="690563"/>
            <a:ext cx="4610100" cy="3457575"/>
          </a:xfrm>
          <a:prstGeom prst="rect">
            <a:avLst/>
          </a:prstGeom>
          <a:noFill/>
          <a:ln w="9525">
            <a:solidFill>
              <a:srgbClr val="000000"/>
            </a:solidFill>
            <a:miter lim="800000"/>
            <a:headEnd/>
            <a:tailEnd/>
          </a:ln>
        </p:spPr>
      </p:sp>
      <p:sp>
        <p:nvSpPr>
          <p:cNvPr id="17413" name="Rectangle 5"/>
          <p:cNvSpPr>
            <a:spLocks noGrp="1" noChangeArrowheads="1"/>
          </p:cNvSpPr>
          <p:nvPr>
            <p:ph type="body" sz="quarter" idx="3"/>
          </p:nvPr>
        </p:nvSpPr>
        <p:spPr bwMode="auto">
          <a:xfrm>
            <a:off x="923925" y="4379913"/>
            <a:ext cx="5086350" cy="4149725"/>
          </a:xfrm>
          <a:prstGeom prst="rect">
            <a:avLst/>
          </a:prstGeom>
          <a:noFill/>
          <a:ln w="9525">
            <a:noFill/>
            <a:miter lim="800000"/>
            <a:headEnd/>
            <a:tailEnd/>
          </a:ln>
          <a:effectLst/>
        </p:spPr>
        <p:txBody>
          <a:bodyPr vert="horz" wrap="square" lIns="93165" tIns="46583" rIns="93165" bIns="46583"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414" name="Rectangle 6"/>
          <p:cNvSpPr>
            <a:spLocks noGrp="1" noChangeArrowheads="1"/>
          </p:cNvSpPr>
          <p:nvPr>
            <p:ph type="ftr" sz="quarter" idx="4"/>
          </p:nvPr>
        </p:nvSpPr>
        <p:spPr bwMode="auto">
          <a:xfrm>
            <a:off x="0" y="8758238"/>
            <a:ext cx="3005138" cy="461962"/>
          </a:xfrm>
          <a:prstGeom prst="rect">
            <a:avLst/>
          </a:prstGeom>
          <a:noFill/>
          <a:ln w="9525">
            <a:noFill/>
            <a:miter lim="800000"/>
            <a:headEnd/>
            <a:tailEnd/>
          </a:ln>
          <a:effectLst/>
        </p:spPr>
        <p:txBody>
          <a:bodyPr vert="horz" wrap="square" lIns="93165" tIns="46583" rIns="93165" bIns="46583" numCol="1" anchor="b" anchorCtr="0" compatLnSpc="1">
            <a:prstTxWarp prst="textNoShape">
              <a:avLst/>
            </a:prstTxWarp>
          </a:bodyPr>
          <a:lstStyle>
            <a:lvl1pPr algn="l" defTabSz="930275" eaLnBrk="0" hangingPunct="0">
              <a:defRPr sz="1200" b="0">
                <a:latin typeface="Times" charset="0"/>
                <a:ea typeface="+mn-ea"/>
                <a:cs typeface="+mn-cs"/>
              </a:defRPr>
            </a:lvl1pPr>
          </a:lstStyle>
          <a:p>
            <a:pPr>
              <a:defRPr/>
            </a:pPr>
            <a:endParaRPr lang="en-US"/>
          </a:p>
        </p:txBody>
      </p:sp>
      <p:sp>
        <p:nvSpPr>
          <p:cNvPr id="17415" name="Rectangle 7"/>
          <p:cNvSpPr>
            <a:spLocks noGrp="1" noChangeArrowheads="1"/>
          </p:cNvSpPr>
          <p:nvPr>
            <p:ph type="sldNum" sz="quarter" idx="5"/>
          </p:nvPr>
        </p:nvSpPr>
        <p:spPr bwMode="auto">
          <a:xfrm>
            <a:off x="3929063" y="8758238"/>
            <a:ext cx="3005137" cy="461962"/>
          </a:xfrm>
          <a:prstGeom prst="rect">
            <a:avLst/>
          </a:prstGeom>
          <a:noFill/>
          <a:ln w="9525">
            <a:noFill/>
            <a:miter lim="800000"/>
            <a:headEnd/>
            <a:tailEnd/>
          </a:ln>
          <a:effectLst/>
        </p:spPr>
        <p:txBody>
          <a:bodyPr vert="horz" wrap="square" lIns="93165" tIns="46583" rIns="93165" bIns="46583" numCol="1" anchor="b" anchorCtr="0" compatLnSpc="1">
            <a:prstTxWarp prst="textNoShape">
              <a:avLst/>
            </a:prstTxWarp>
          </a:bodyPr>
          <a:lstStyle>
            <a:lvl1pPr algn="r" defTabSz="930275" eaLnBrk="0" hangingPunct="0">
              <a:defRPr sz="1200" b="0">
                <a:latin typeface="Times" charset="0"/>
                <a:ea typeface="+mn-ea"/>
                <a:cs typeface="+mn-cs"/>
              </a:defRPr>
            </a:lvl1pPr>
          </a:lstStyle>
          <a:p>
            <a:pPr>
              <a:defRPr/>
            </a:pPr>
            <a:fld id="{48707C83-D6D9-5D49-B81F-C3FAA48D8DA0}" type="slidenum">
              <a:rPr lang="en-US"/>
              <a:pPr>
                <a:defRPr/>
              </a:pPr>
              <a:t>‹#›</a:t>
            </a:fld>
            <a:endParaRPr lang="en-US"/>
          </a:p>
        </p:txBody>
      </p:sp>
    </p:spTree>
    <p:extLst>
      <p:ext uri="{BB962C8B-B14F-4D97-AF65-F5344CB8AC3E}">
        <p14:creationId xmlns:p14="http://schemas.microsoft.com/office/powerpoint/2010/main" val="3748728147"/>
      </p:ext>
    </p:extLst>
  </p:cSld>
  <p:clrMap bg1="lt1" tx1="dk1" bg2="lt2" tx2="dk2" accent1="accent1" accent2="accent2" accent3="accent3" accent4="accent4" accent5="accent5" accent6="accent6" hlink="hlink" folHlink="folHlink"/>
  <p:hf hdr="0" dt="0"/>
  <p:notesStyle>
    <a:lvl1pPr algn="l" rtl="0" eaLnBrk="0" fontAlgn="base" hangingPunct="0">
      <a:spcBef>
        <a:spcPct val="30000"/>
      </a:spcBef>
      <a:spcAft>
        <a:spcPct val="0"/>
      </a:spcAft>
      <a:defRPr sz="1200" kern="1200">
        <a:solidFill>
          <a:schemeClr val="tx1"/>
        </a:solidFill>
        <a:latin typeface="Times"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Times"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Times"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Times"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Times"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p:cNvSpPr>
          <p:nvPr>
            <p:ph type="sldImg"/>
          </p:nvPr>
        </p:nvSpPr>
        <p:spPr>
          <a:ln/>
        </p:spPr>
      </p:sp>
      <p:sp>
        <p:nvSpPr>
          <p:cNvPr id="31747" name="Notes Placeholder 2"/>
          <p:cNvSpPr>
            <a:spLocks noGrp="1"/>
          </p:cNvSpPr>
          <p:nvPr>
            <p:ph type="body" idx="1"/>
          </p:nvPr>
        </p:nvSpPr>
        <p:spPr>
          <a:noFill/>
          <a:ln/>
        </p:spPr>
        <p:txBody>
          <a:bodyPr/>
          <a:lstStyle/>
          <a:p>
            <a:endParaRPr lang="en-US"/>
          </a:p>
        </p:txBody>
      </p:sp>
      <p:sp>
        <p:nvSpPr>
          <p:cNvPr id="4" name="Slide Number Placeholder 3"/>
          <p:cNvSpPr>
            <a:spLocks noGrp="1"/>
          </p:cNvSpPr>
          <p:nvPr>
            <p:ph type="sldNum" sz="quarter" idx="5"/>
          </p:nvPr>
        </p:nvSpPr>
        <p:spPr/>
        <p:txBody>
          <a:bodyPr/>
          <a:lstStyle/>
          <a:p>
            <a:pPr>
              <a:defRPr/>
            </a:pPr>
            <a:fld id="{0C4399C7-845A-164B-875B-3FCBCF157637}" type="slidenum">
              <a:rPr lang="en-US" smtClean="0"/>
              <a:pPr>
                <a:defRPr/>
              </a:pPr>
              <a:t>4</a:t>
            </a:fld>
            <a:endParaRPr lang="en-US"/>
          </a:p>
        </p:txBody>
      </p:sp>
      <p:sp>
        <p:nvSpPr>
          <p:cNvPr id="5" name="Footer Placeholder 4"/>
          <p:cNvSpPr>
            <a:spLocks noGrp="1"/>
          </p:cNvSpPr>
          <p:nvPr>
            <p:ph type="ftr" sz="quarter" idx="10"/>
          </p:nvPr>
        </p:nvSpPr>
        <p:spPr/>
        <p:txBody>
          <a:bodyPr/>
          <a:lstStyle/>
          <a:p>
            <a:pPr>
              <a:defRPr/>
            </a:pP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p:cNvSpPr>
          <p:nvPr>
            <p:ph type="sldImg"/>
          </p:nvPr>
        </p:nvSpPr>
        <p:spPr>
          <a:ln/>
        </p:spPr>
      </p:sp>
      <p:sp>
        <p:nvSpPr>
          <p:cNvPr id="31747" name="Notes Placeholder 2"/>
          <p:cNvSpPr>
            <a:spLocks noGrp="1"/>
          </p:cNvSpPr>
          <p:nvPr>
            <p:ph type="body" idx="1"/>
          </p:nvPr>
        </p:nvSpPr>
        <p:spPr>
          <a:noFill/>
          <a:ln/>
        </p:spPr>
        <p:txBody>
          <a:bodyPr/>
          <a:lstStyle/>
          <a:p>
            <a:endParaRPr lang="en-US"/>
          </a:p>
        </p:txBody>
      </p:sp>
      <p:sp>
        <p:nvSpPr>
          <p:cNvPr id="4" name="Slide Number Placeholder 3"/>
          <p:cNvSpPr>
            <a:spLocks noGrp="1"/>
          </p:cNvSpPr>
          <p:nvPr>
            <p:ph type="sldNum" sz="quarter" idx="5"/>
          </p:nvPr>
        </p:nvSpPr>
        <p:spPr/>
        <p:txBody>
          <a:bodyPr/>
          <a:lstStyle/>
          <a:p>
            <a:pPr>
              <a:defRPr/>
            </a:pPr>
            <a:fld id="{0C4399C7-845A-164B-875B-3FCBCF157637}" type="slidenum">
              <a:rPr lang="en-US" smtClean="0"/>
              <a:pPr>
                <a:defRPr/>
              </a:pPr>
              <a:t>5</a:t>
            </a:fld>
            <a:endParaRPr lang="en-US"/>
          </a:p>
        </p:txBody>
      </p:sp>
      <p:sp>
        <p:nvSpPr>
          <p:cNvPr id="5" name="Footer Placeholder 4"/>
          <p:cNvSpPr>
            <a:spLocks noGrp="1"/>
          </p:cNvSpPr>
          <p:nvPr>
            <p:ph type="ftr" sz="quarter" idx="10"/>
          </p:nvPr>
        </p:nvSpPr>
        <p:spPr/>
        <p:txBody>
          <a:bodyPr/>
          <a:lstStyle/>
          <a:p>
            <a:pPr>
              <a:defRPr/>
            </a:pP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p:cNvSpPr>
            <a:spLocks noGrp="1" noRot="1" noChangeAspect="1"/>
          </p:cNvSpPr>
          <p:nvPr>
            <p:ph type="sldImg"/>
          </p:nvPr>
        </p:nvSpPr>
        <p:spPr>
          <a:ln/>
        </p:spPr>
      </p:sp>
      <p:sp>
        <p:nvSpPr>
          <p:cNvPr id="19459" name="Notes Placeholder 2"/>
          <p:cNvSpPr>
            <a:spLocks noGrp="1"/>
          </p:cNvSpPr>
          <p:nvPr>
            <p:ph type="body" idx="1"/>
          </p:nvPr>
        </p:nvSpPr>
        <p:spPr>
          <a:noFill/>
          <a:ln/>
        </p:spPr>
        <p:txBody>
          <a:bodyPr/>
          <a:lstStyle/>
          <a:p>
            <a:endParaRPr lang="en-US"/>
          </a:p>
        </p:txBody>
      </p:sp>
      <p:sp>
        <p:nvSpPr>
          <p:cNvPr id="4" name="Slide Number Placeholder 3"/>
          <p:cNvSpPr>
            <a:spLocks noGrp="1"/>
          </p:cNvSpPr>
          <p:nvPr>
            <p:ph type="sldNum" sz="quarter" idx="5"/>
          </p:nvPr>
        </p:nvSpPr>
        <p:spPr/>
        <p:txBody>
          <a:bodyPr/>
          <a:lstStyle/>
          <a:p>
            <a:pPr>
              <a:defRPr/>
            </a:pPr>
            <a:fld id="{7D5077EE-1068-D64F-8B24-B0DC6ABFEB4E}" type="slidenum">
              <a:rPr lang="en-US" smtClean="0"/>
              <a:pPr>
                <a:defRPr/>
              </a:pPr>
              <a:t>9</a:t>
            </a:fld>
            <a:endParaRPr lang="en-US"/>
          </a:p>
        </p:txBody>
      </p:sp>
      <p:sp>
        <p:nvSpPr>
          <p:cNvPr id="5" name="Footer Placeholder 4"/>
          <p:cNvSpPr>
            <a:spLocks noGrp="1"/>
          </p:cNvSpPr>
          <p:nvPr>
            <p:ph type="ftr" sz="quarter" idx="10"/>
          </p:nvPr>
        </p:nvSpPr>
        <p:spPr/>
        <p:txBody>
          <a:bodyPr/>
          <a:lstStyle/>
          <a:p>
            <a:pPr>
              <a:defRPr/>
            </a:pP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rgbClr val="C7C7C7"/>
        </a:solidFill>
        <a:effectLst/>
      </p:bgPr>
    </p:bg>
    <p:spTree>
      <p:nvGrpSpPr>
        <p:cNvPr id="1" name=""/>
        <p:cNvGrpSpPr/>
        <p:nvPr/>
      </p:nvGrpSpPr>
      <p:grpSpPr>
        <a:xfrm>
          <a:off x="0" y="0"/>
          <a:ext cx="0" cy="0"/>
          <a:chOff x="0" y="0"/>
          <a:chExt cx="0" cy="0"/>
        </a:xfrm>
      </p:grpSpPr>
      <p:sp>
        <p:nvSpPr>
          <p:cNvPr id="4" name="Text Box 5"/>
          <p:cNvSpPr txBox="1">
            <a:spLocks noChangeArrowheads="1"/>
          </p:cNvSpPr>
          <p:nvPr/>
        </p:nvSpPr>
        <p:spPr bwMode="auto">
          <a:xfrm>
            <a:off x="5330825" y="6553200"/>
            <a:ext cx="184150" cy="214313"/>
          </a:xfrm>
          <a:prstGeom prst="rect">
            <a:avLst/>
          </a:prstGeom>
          <a:noFill/>
          <a:ln w="12700">
            <a:noFill/>
            <a:miter lim="800000"/>
            <a:headEnd/>
            <a:tailEnd/>
          </a:ln>
          <a:effectLst/>
        </p:spPr>
        <p:txBody>
          <a:bodyPr wrap="none">
            <a:prstTxWarp prst="textNoShape">
              <a:avLst/>
            </a:prstTxWarp>
            <a:spAutoFit/>
          </a:bodyPr>
          <a:lstStyle/>
          <a:p>
            <a:pPr algn="r" eaLnBrk="0" hangingPunct="0">
              <a:defRPr/>
            </a:pPr>
            <a:endParaRPr lang="en-US" sz="800" b="0">
              <a:ea typeface="+mn-ea"/>
              <a:cs typeface="+mn-cs"/>
            </a:endParaRPr>
          </a:p>
        </p:txBody>
      </p:sp>
      <p:sp>
        <p:nvSpPr>
          <p:cNvPr id="5" name="Text Box 8"/>
          <p:cNvSpPr txBox="1">
            <a:spLocks noChangeArrowheads="1"/>
          </p:cNvSpPr>
          <p:nvPr/>
        </p:nvSpPr>
        <p:spPr bwMode="auto">
          <a:xfrm>
            <a:off x="8659813" y="6629400"/>
            <a:ext cx="331787" cy="244475"/>
          </a:xfrm>
          <a:prstGeom prst="rect">
            <a:avLst/>
          </a:prstGeom>
          <a:noFill/>
          <a:ln w="12700">
            <a:noFill/>
            <a:miter lim="800000"/>
            <a:headEnd/>
            <a:tailEnd/>
          </a:ln>
          <a:effectLst/>
        </p:spPr>
        <p:txBody>
          <a:bodyPr wrap="none">
            <a:prstTxWarp prst="textNoShape">
              <a:avLst/>
            </a:prstTxWarp>
            <a:spAutoFit/>
          </a:bodyPr>
          <a:lstStyle/>
          <a:p>
            <a:pPr algn="ctr" eaLnBrk="0" hangingPunct="0">
              <a:defRPr/>
            </a:pPr>
            <a:fld id="{DFC12F6F-3967-8A45-85D4-688DCBE12CC8}" type="slidenum">
              <a:rPr lang="en-US" sz="1000" b="0">
                <a:effectLst>
                  <a:outerShdw blurRad="38100" dist="38100" dir="2700000" algn="tl">
                    <a:srgbClr val="FFFFFF"/>
                  </a:outerShdw>
                </a:effectLst>
                <a:ea typeface="+mn-ea"/>
                <a:cs typeface="+mn-cs"/>
              </a:rPr>
              <a:pPr algn="ctr" eaLnBrk="0" hangingPunct="0">
                <a:defRPr/>
              </a:pPr>
              <a:t>‹#›</a:t>
            </a:fld>
            <a:endParaRPr lang="en-US" sz="1000" b="0">
              <a:effectLst>
                <a:outerShdw blurRad="38100" dist="38100" dir="2700000" algn="tl">
                  <a:srgbClr val="FFFFFF"/>
                </a:outerShdw>
              </a:effectLst>
              <a:ea typeface="+mn-ea"/>
              <a:cs typeface="+mn-cs"/>
            </a:endParaRPr>
          </a:p>
        </p:txBody>
      </p:sp>
      <p:sp>
        <p:nvSpPr>
          <p:cNvPr id="6" name="Rectangle 5"/>
          <p:cNvSpPr/>
          <p:nvPr userDrawn="1"/>
        </p:nvSpPr>
        <p:spPr bwMode="auto">
          <a:xfrm>
            <a:off x="0" y="0"/>
            <a:ext cx="9144000" cy="6858000"/>
          </a:xfrm>
          <a:prstGeom prst="rect">
            <a:avLst/>
          </a:prstGeom>
          <a:solidFill>
            <a:srgbClr val="DEDBFF"/>
          </a:solidFill>
          <a:ln w="12700" cap="flat" cmpd="sng" algn="ctr">
            <a:solidFill>
              <a:schemeClr val="tx1"/>
            </a:solidFill>
            <a:prstDash val="solid"/>
            <a:round/>
            <a:headEnd type="none" w="med" len="med"/>
            <a:tailEnd type="triangle" w="med" len="med"/>
          </a:ln>
          <a:effectLst/>
        </p:spPr>
        <p:txBody>
          <a:bodyPr>
            <a:prstTxWarp prst="textNoShape">
              <a:avLst/>
            </a:prstTxWarp>
          </a:bodyPr>
          <a:lstStyle/>
          <a:p>
            <a:pPr algn="ctr" eaLnBrk="0" hangingPunct="0">
              <a:defRPr/>
            </a:pPr>
            <a:endParaRPr lang="en-US"/>
          </a:p>
        </p:txBody>
      </p:sp>
      <p:pic>
        <p:nvPicPr>
          <p:cNvPr id="7" name="Picture 2"/>
          <p:cNvPicPr>
            <a:picLocks noChangeAspect="1" noChangeArrowheads="1"/>
          </p:cNvPicPr>
          <p:nvPr/>
        </p:nvPicPr>
        <p:blipFill>
          <a:blip r:embed="rId2"/>
          <a:srcRect l="18680" r="15907" b="7269"/>
          <a:stretch>
            <a:fillRect/>
          </a:stretch>
        </p:blipFill>
        <p:spPr bwMode="auto">
          <a:xfrm>
            <a:off x="0" y="457200"/>
            <a:ext cx="9144000" cy="1320800"/>
          </a:xfrm>
          <a:prstGeom prst="rect">
            <a:avLst/>
          </a:prstGeom>
          <a:noFill/>
          <a:ln w="9525">
            <a:noFill/>
            <a:miter lim="800000"/>
            <a:headEnd/>
            <a:tailEnd/>
          </a:ln>
        </p:spPr>
      </p:pic>
      <p:sp>
        <p:nvSpPr>
          <p:cNvPr id="284675" name="Rectangle 3"/>
          <p:cNvSpPr>
            <a:spLocks noGrp="1" noChangeArrowheads="1"/>
          </p:cNvSpPr>
          <p:nvPr>
            <p:ph type="ctrTitle"/>
          </p:nvPr>
        </p:nvSpPr>
        <p:spPr>
          <a:xfrm>
            <a:off x="228600" y="533400"/>
            <a:ext cx="7772400" cy="1143000"/>
          </a:xfrm>
        </p:spPr>
        <p:txBody>
          <a:bodyPr/>
          <a:lstStyle>
            <a:lvl1pPr>
              <a:defRPr/>
            </a:lvl1pPr>
          </a:lstStyle>
          <a:p>
            <a:r>
              <a:rPr lang="en-US"/>
              <a:t>Click to edit Master title style</a:t>
            </a:r>
          </a:p>
        </p:txBody>
      </p:sp>
      <p:sp>
        <p:nvSpPr>
          <p:cNvPr id="284676" name="Rectangle 4"/>
          <p:cNvSpPr>
            <a:spLocks noGrp="1" noChangeArrowheads="1"/>
          </p:cNvSpPr>
          <p:nvPr>
            <p:ph type="subTitle" idx="1"/>
          </p:nvPr>
        </p:nvSpPr>
        <p:spPr>
          <a:xfrm>
            <a:off x="1295400" y="2895600"/>
            <a:ext cx="6400800" cy="1752600"/>
          </a:xfrm>
        </p:spPr>
        <p:txBody>
          <a:bodyPr/>
          <a:lstStyle>
            <a:lvl1pPr marL="0" indent="0" algn="ctr">
              <a:buFont typeface="Times" charset="0"/>
              <a:buNone/>
              <a:defRPr/>
            </a:lvl1pPr>
          </a:lstStyle>
          <a:p>
            <a:r>
              <a:rPr lang="en-US"/>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76200"/>
            <a:ext cx="1943100" cy="616267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76200"/>
            <a:ext cx="5676900" cy="61626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Slide Number Placeholder 6"/>
          <p:cNvSpPr>
            <a:spLocks noGrp="1"/>
          </p:cNvSpPr>
          <p:nvPr>
            <p:ph type="sldNum" sz="quarter" idx="4"/>
          </p:nvPr>
        </p:nvSpPr>
        <p:spPr>
          <a:xfrm>
            <a:off x="6934200" y="6492875"/>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4FAA52-499F-C242-90B1-9C9EBC8F8904}"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312863"/>
            <a:ext cx="3810000" cy="49260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312863"/>
            <a:ext cx="3810000" cy="492601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lide Number Placeholder 6"/>
          <p:cNvSpPr>
            <a:spLocks noGrp="1"/>
          </p:cNvSpPr>
          <p:nvPr>
            <p:ph type="sldNum" sz="quarter" idx="4"/>
          </p:nvPr>
        </p:nvSpPr>
        <p:spPr>
          <a:xfrm>
            <a:off x="6934200" y="6492875"/>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4FAA52-499F-C242-90B1-9C9EBC8F8904}"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Slide Number Placeholder 6"/>
          <p:cNvSpPr>
            <a:spLocks noGrp="1"/>
          </p:cNvSpPr>
          <p:nvPr>
            <p:ph type="sldNum" sz="quarter" idx="4"/>
          </p:nvPr>
        </p:nvSpPr>
        <p:spPr>
          <a:xfrm>
            <a:off x="6934200" y="6492875"/>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4FAA52-499F-C242-90B1-9C9EBC8F8904}"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e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34"/>
          <p:cNvPicPr>
            <a:picLocks noChangeAspect="1" noChangeArrowheads="1"/>
          </p:cNvPicPr>
          <p:nvPr/>
        </p:nvPicPr>
        <p:blipFill>
          <a:blip r:embed="rId13"/>
          <a:srcRect b="4601"/>
          <a:stretch>
            <a:fillRect/>
          </a:stretch>
        </p:blipFill>
        <p:spPr bwMode="auto">
          <a:xfrm>
            <a:off x="0" y="0"/>
            <a:ext cx="9145588" cy="889000"/>
          </a:xfrm>
          <a:prstGeom prst="rect">
            <a:avLst/>
          </a:prstGeom>
          <a:noFill/>
          <a:ln w="9525">
            <a:noFill/>
            <a:miter lim="800000"/>
            <a:headEnd/>
            <a:tailEnd/>
          </a:ln>
        </p:spPr>
      </p:pic>
      <p:sp>
        <p:nvSpPr>
          <p:cNvPr id="1027" name="Rectangle 35"/>
          <p:cNvSpPr>
            <a:spLocks noGrp="1" noChangeArrowheads="1"/>
          </p:cNvSpPr>
          <p:nvPr>
            <p:ph type="title"/>
          </p:nvPr>
        </p:nvSpPr>
        <p:spPr bwMode="auto">
          <a:xfrm>
            <a:off x="950913" y="76200"/>
            <a:ext cx="7050087" cy="6858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8" name="Rectangle 36"/>
          <p:cNvSpPr>
            <a:spLocks noGrp="1" noChangeArrowheads="1"/>
          </p:cNvSpPr>
          <p:nvPr>
            <p:ph type="body" idx="1"/>
          </p:nvPr>
        </p:nvSpPr>
        <p:spPr bwMode="auto">
          <a:xfrm>
            <a:off x="685800" y="1312863"/>
            <a:ext cx="7772400" cy="4926012"/>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61" name="Text Box 37"/>
          <p:cNvSpPr txBox="1">
            <a:spLocks noChangeArrowheads="1"/>
          </p:cNvSpPr>
          <p:nvPr/>
        </p:nvSpPr>
        <p:spPr bwMode="auto">
          <a:xfrm>
            <a:off x="5332413" y="6553200"/>
            <a:ext cx="184150" cy="214313"/>
          </a:xfrm>
          <a:prstGeom prst="rect">
            <a:avLst/>
          </a:prstGeom>
          <a:noFill/>
          <a:ln w="12700">
            <a:noFill/>
            <a:miter lim="800000"/>
            <a:headEnd/>
            <a:tailEnd/>
          </a:ln>
          <a:effectLst/>
        </p:spPr>
        <p:txBody>
          <a:bodyPr wrap="none">
            <a:prstTxWarp prst="textNoShape">
              <a:avLst/>
            </a:prstTxWarp>
            <a:spAutoFit/>
          </a:bodyPr>
          <a:lstStyle/>
          <a:p>
            <a:pPr algn="r" eaLnBrk="0" hangingPunct="0">
              <a:defRPr/>
            </a:pPr>
            <a:endParaRPr lang="en-US" sz="800" b="0">
              <a:ea typeface="+mn-ea"/>
              <a:cs typeface="+mn-cs"/>
            </a:endParaRPr>
          </a:p>
        </p:txBody>
      </p:sp>
      <p:cxnSp>
        <p:nvCxnSpPr>
          <p:cNvPr id="1030" name="Straight Connector 10"/>
          <p:cNvCxnSpPr>
            <a:cxnSpLocks noChangeShapeType="1"/>
          </p:cNvCxnSpPr>
          <p:nvPr userDrawn="1"/>
        </p:nvCxnSpPr>
        <p:spPr bwMode="auto">
          <a:xfrm>
            <a:off x="0" y="901700"/>
            <a:ext cx="9144000" cy="1588"/>
          </a:xfrm>
          <a:prstGeom prst="line">
            <a:avLst/>
          </a:prstGeom>
          <a:noFill/>
          <a:ln w="38100">
            <a:solidFill>
              <a:srgbClr val="8343FF"/>
            </a:solidFill>
            <a:round/>
            <a:headEnd/>
            <a:tailEnd/>
          </a:ln>
        </p:spPr>
      </p:cxnSp>
      <p:sp>
        <p:nvSpPr>
          <p:cNvPr id="7" name="Slide Number Placeholder 6"/>
          <p:cNvSpPr>
            <a:spLocks noGrp="1"/>
          </p:cNvSpPr>
          <p:nvPr>
            <p:ph type="sldNum" sz="quarter" idx="4"/>
          </p:nvPr>
        </p:nvSpPr>
        <p:spPr>
          <a:xfrm>
            <a:off x="7010400" y="6492875"/>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4FAA52-499F-C242-90B1-9C9EBC8F8904}"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839" r:id="rId1"/>
    <p:sldLayoutId id="2147483829" r:id="rId2"/>
    <p:sldLayoutId id="2147483830" r:id="rId3"/>
    <p:sldLayoutId id="2147483831" r:id="rId4"/>
    <p:sldLayoutId id="2147483832" r:id="rId5"/>
    <p:sldLayoutId id="2147483833" r:id="rId6"/>
    <p:sldLayoutId id="2147483834" r:id="rId7"/>
    <p:sldLayoutId id="2147483835" r:id="rId8"/>
    <p:sldLayoutId id="2147483836" r:id="rId9"/>
    <p:sldLayoutId id="2147483837" r:id="rId10"/>
    <p:sldLayoutId id="2147483838" r:id="rId11"/>
  </p:sldLayoutIdLst>
  <p:hf sldNum="0" hdr="0" dt="0"/>
  <p:txStyles>
    <p:titleStyle>
      <a:lvl1pPr algn="ctr" rtl="0" eaLnBrk="0" fontAlgn="base" hangingPunct="0">
        <a:spcBef>
          <a:spcPct val="0"/>
        </a:spcBef>
        <a:spcAft>
          <a:spcPct val="0"/>
        </a:spcAft>
        <a:defRPr sz="2800" b="1">
          <a:solidFill>
            <a:schemeClr val="tx2"/>
          </a:solidFill>
          <a:latin typeface="+mj-lt"/>
          <a:ea typeface="ＭＳ Ｐゴシック" charset="-128"/>
          <a:cs typeface="ＭＳ Ｐゴシック" charset="-128"/>
        </a:defRPr>
      </a:lvl1pPr>
      <a:lvl2pPr algn="ctr" rtl="0" eaLnBrk="0" fontAlgn="base" hangingPunct="0">
        <a:spcBef>
          <a:spcPct val="0"/>
        </a:spcBef>
        <a:spcAft>
          <a:spcPct val="0"/>
        </a:spcAft>
        <a:defRPr sz="2800" b="1">
          <a:solidFill>
            <a:schemeClr val="tx2"/>
          </a:solidFill>
          <a:latin typeface="Helvetica" charset="0"/>
          <a:ea typeface="ＭＳ Ｐゴシック" charset="-128"/>
          <a:cs typeface="ＭＳ Ｐゴシック" charset="-128"/>
        </a:defRPr>
      </a:lvl2pPr>
      <a:lvl3pPr algn="ctr" rtl="0" eaLnBrk="0" fontAlgn="base" hangingPunct="0">
        <a:spcBef>
          <a:spcPct val="0"/>
        </a:spcBef>
        <a:spcAft>
          <a:spcPct val="0"/>
        </a:spcAft>
        <a:defRPr sz="2800" b="1">
          <a:solidFill>
            <a:schemeClr val="tx2"/>
          </a:solidFill>
          <a:latin typeface="Helvetica" charset="0"/>
          <a:ea typeface="ＭＳ Ｐゴシック" charset="-128"/>
          <a:cs typeface="ＭＳ Ｐゴシック" charset="-128"/>
        </a:defRPr>
      </a:lvl3pPr>
      <a:lvl4pPr algn="ctr" rtl="0" eaLnBrk="0" fontAlgn="base" hangingPunct="0">
        <a:spcBef>
          <a:spcPct val="0"/>
        </a:spcBef>
        <a:spcAft>
          <a:spcPct val="0"/>
        </a:spcAft>
        <a:defRPr sz="2800" b="1">
          <a:solidFill>
            <a:schemeClr val="tx2"/>
          </a:solidFill>
          <a:latin typeface="Helvetica" charset="0"/>
          <a:ea typeface="ＭＳ Ｐゴシック" charset="-128"/>
          <a:cs typeface="ＭＳ Ｐゴシック" charset="-128"/>
        </a:defRPr>
      </a:lvl4pPr>
      <a:lvl5pPr algn="ctr" rtl="0" eaLnBrk="0" fontAlgn="base" hangingPunct="0">
        <a:spcBef>
          <a:spcPct val="0"/>
        </a:spcBef>
        <a:spcAft>
          <a:spcPct val="0"/>
        </a:spcAft>
        <a:defRPr sz="2800" b="1">
          <a:solidFill>
            <a:schemeClr val="tx2"/>
          </a:solidFill>
          <a:latin typeface="Helvetica" charset="0"/>
          <a:ea typeface="ＭＳ Ｐゴシック" charset="-128"/>
          <a:cs typeface="ＭＳ Ｐゴシック" charset="-128"/>
        </a:defRPr>
      </a:lvl5pPr>
      <a:lvl6pPr marL="457200" algn="ctr" rtl="0" eaLnBrk="0" fontAlgn="base" hangingPunct="0">
        <a:spcBef>
          <a:spcPct val="0"/>
        </a:spcBef>
        <a:spcAft>
          <a:spcPct val="0"/>
        </a:spcAft>
        <a:defRPr sz="2800" b="1">
          <a:solidFill>
            <a:schemeClr val="tx2"/>
          </a:solidFill>
          <a:latin typeface="Helvetica" charset="0"/>
        </a:defRPr>
      </a:lvl6pPr>
      <a:lvl7pPr marL="914400" algn="ctr" rtl="0" eaLnBrk="0" fontAlgn="base" hangingPunct="0">
        <a:spcBef>
          <a:spcPct val="0"/>
        </a:spcBef>
        <a:spcAft>
          <a:spcPct val="0"/>
        </a:spcAft>
        <a:defRPr sz="2800" b="1">
          <a:solidFill>
            <a:schemeClr val="tx2"/>
          </a:solidFill>
          <a:latin typeface="Helvetica" charset="0"/>
        </a:defRPr>
      </a:lvl7pPr>
      <a:lvl8pPr marL="1371600" algn="ctr" rtl="0" eaLnBrk="0" fontAlgn="base" hangingPunct="0">
        <a:spcBef>
          <a:spcPct val="0"/>
        </a:spcBef>
        <a:spcAft>
          <a:spcPct val="0"/>
        </a:spcAft>
        <a:defRPr sz="2800" b="1">
          <a:solidFill>
            <a:schemeClr val="tx2"/>
          </a:solidFill>
          <a:latin typeface="Helvetica" charset="0"/>
        </a:defRPr>
      </a:lvl8pPr>
      <a:lvl9pPr marL="1828800" algn="ctr" rtl="0" eaLnBrk="0" fontAlgn="base" hangingPunct="0">
        <a:spcBef>
          <a:spcPct val="0"/>
        </a:spcBef>
        <a:spcAft>
          <a:spcPct val="0"/>
        </a:spcAft>
        <a:defRPr sz="2800" b="1">
          <a:solidFill>
            <a:schemeClr val="tx2"/>
          </a:solidFill>
          <a:latin typeface="Helvetica" charset="0"/>
        </a:defRPr>
      </a:lvl9pPr>
    </p:titleStyle>
    <p:bodyStyle>
      <a:lvl1pPr marL="342900" indent="-342900" algn="l" rtl="0" eaLnBrk="0" fontAlgn="base" hangingPunct="0">
        <a:spcBef>
          <a:spcPct val="20000"/>
        </a:spcBef>
        <a:spcAft>
          <a:spcPct val="0"/>
        </a:spcAft>
        <a:buFont typeface="Times" charset="0"/>
        <a:buChar char="•"/>
        <a:defRPr sz="2400" b="1">
          <a:solidFill>
            <a:schemeClr val="tx1"/>
          </a:solidFill>
          <a:latin typeface="+mn-lt"/>
          <a:ea typeface="ＭＳ Ｐゴシック" charset="-128"/>
          <a:cs typeface="ＭＳ Ｐゴシック" charset="-128"/>
        </a:defRPr>
      </a:lvl1pPr>
      <a:lvl2pPr marL="742950" indent="-285750" algn="l" rtl="0" eaLnBrk="0" fontAlgn="base" hangingPunct="0">
        <a:spcBef>
          <a:spcPct val="20000"/>
        </a:spcBef>
        <a:spcAft>
          <a:spcPct val="0"/>
        </a:spcAft>
        <a:buFont typeface="Times" charset="0"/>
        <a:buChar char="•"/>
        <a:defRPr sz="2000" b="1">
          <a:solidFill>
            <a:schemeClr val="tx1"/>
          </a:solidFill>
          <a:latin typeface="+mn-lt"/>
          <a:ea typeface="ＭＳ Ｐゴシック" charset="-128"/>
        </a:defRPr>
      </a:lvl2pPr>
      <a:lvl3pPr marL="1143000" indent="-228600" algn="l" rtl="0" eaLnBrk="0" fontAlgn="base" hangingPunct="0">
        <a:spcBef>
          <a:spcPct val="20000"/>
        </a:spcBef>
        <a:spcAft>
          <a:spcPct val="0"/>
        </a:spcAft>
        <a:buFont typeface="Times" charset="0"/>
        <a:buChar char="•"/>
        <a:defRPr b="1">
          <a:solidFill>
            <a:schemeClr val="tx1"/>
          </a:solidFill>
          <a:latin typeface="+mn-lt"/>
          <a:ea typeface="ＭＳ Ｐゴシック" charset="-128"/>
        </a:defRPr>
      </a:lvl3pPr>
      <a:lvl4pPr marL="1600200" indent="-228600" algn="l" rtl="0" eaLnBrk="0" fontAlgn="base" hangingPunct="0">
        <a:spcBef>
          <a:spcPct val="20000"/>
        </a:spcBef>
        <a:spcAft>
          <a:spcPct val="0"/>
        </a:spcAft>
        <a:buFont typeface="Times" charset="0"/>
        <a:buChar char="•"/>
        <a:defRPr b="1">
          <a:solidFill>
            <a:schemeClr val="tx1"/>
          </a:solidFill>
          <a:latin typeface="+mn-lt"/>
          <a:ea typeface="ＭＳ Ｐゴシック" charset="-128"/>
        </a:defRPr>
      </a:lvl4pPr>
      <a:lvl5pPr marL="2057400" indent="-228600" algn="l" rtl="0" eaLnBrk="0" fontAlgn="base" hangingPunct="0">
        <a:spcBef>
          <a:spcPct val="20000"/>
        </a:spcBef>
        <a:spcAft>
          <a:spcPct val="0"/>
        </a:spcAft>
        <a:buFont typeface="Times" charset="0"/>
        <a:buChar char="•"/>
        <a:defRPr b="1">
          <a:solidFill>
            <a:schemeClr val="tx1"/>
          </a:solidFill>
          <a:latin typeface="+mn-lt"/>
          <a:ea typeface="ＭＳ Ｐゴシック" charset="-128"/>
        </a:defRPr>
      </a:lvl5pPr>
      <a:lvl6pPr marL="2514600" indent="-228600" algn="l" rtl="0" eaLnBrk="0" fontAlgn="base" hangingPunct="0">
        <a:spcBef>
          <a:spcPct val="20000"/>
        </a:spcBef>
        <a:spcAft>
          <a:spcPct val="0"/>
        </a:spcAft>
        <a:buFont typeface="Times" charset="0"/>
        <a:buChar char="•"/>
        <a:defRPr b="1">
          <a:solidFill>
            <a:schemeClr val="tx1"/>
          </a:solidFill>
          <a:latin typeface="+mn-lt"/>
          <a:ea typeface="ＭＳ Ｐゴシック" charset="-128"/>
        </a:defRPr>
      </a:lvl6pPr>
      <a:lvl7pPr marL="2971800" indent="-228600" algn="l" rtl="0" eaLnBrk="0" fontAlgn="base" hangingPunct="0">
        <a:spcBef>
          <a:spcPct val="20000"/>
        </a:spcBef>
        <a:spcAft>
          <a:spcPct val="0"/>
        </a:spcAft>
        <a:buFont typeface="Times" charset="0"/>
        <a:buChar char="•"/>
        <a:defRPr b="1">
          <a:solidFill>
            <a:schemeClr val="tx1"/>
          </a:solidFill>
          <a:latin typeface="+mn-lt"/>
          <a:ea typeface="ＭＳ Ｐゴシック" charset="-128"/>
        </a:defRPr>
      </a:lvl7pPr>
      <a:lvl8pPr marL="3429000" indent="-228600" algn="l" rtl="0" eaLnBrk="0" fontAlgn="base" hangingPunct="0">
        <a:spcBef>
          <a:spcPct val="20000"/>
        </a:spcBef>
        <a:spcAft>
          <a:spcPct val="0"/>
        </a:spcAft>
        <a:buFont typeface="Times" charset="0"/>
        <a:buChar char="•"/>
        <a:defRPr b="1">
          <a:solidFill>
            <a:schemeClr val="tx1"/>
          </a:solidFill>
          <a:latin typeface="+mn-lt"/>
          <a:ea typeface="ＭＳ Ｐゴシック" charset="-128"/>
        </a:defRPr>
      </a:lvl8pPr>
      <a:lvl9pPr marL="3886200" indent="-228600" algn="l" rtl="0" eaLnBrk="0" fontAlgn="base" hangingPunct="0">
        <a:spcBef>
          <a:spcPct val="20000"/>
        </a:spcBef>
        <a:spcAft>
          <a:spcPct val="0"/>
        </a:spcAft>
        <a:buFont typeface="Times" charset="0"/>
        <a:buChar char="•"/>
        <a:defRPr b="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4" Type="http://schemas.openxmlformats.org/officeDocument/2006/relationships/oleObject" Target="../embeddings/Microsoft_Equation1.bin"/><Relationship Id="rId5" Type="http://schemas.openxmlformats.org/officeDocument/2006/relationships/image" Target="../media/image6.emf"/><Relationship Id="rId6" Type="http://schemas.openxmlformats.org/officeDocument/2006/relationships/oleObject" Target="Untitled:Users:helliott:Desktop:derivation_swap_fits_angle_cal_up.docx!OLE_LINK2" TargetMode="External"/><Relationship Id="rId7" Type="http://schemas.openxmlformats.org/officeDocument/2006/relationships/image" Target="../media/image7.png"/><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4" Type="http://schemas.openxmlformats.org/officeDocument/2006/relationships/oleObject" Target="../embeddings/Microsoft_Equation2.bin"/><Relationship Id="rId5" Type="http://schemas.openxmlformats.org/officeDocument/2006/relationships/image" Target="../media/image8.emf"/><Relationship Id="rId6" Type="http://schemas.openxmlformats.org/officeDocument/2006/relationships/oleObject" Target="../embeddings/Microsoft_Equation3.bin"/><Relationship Id="rId7" Type="http://schemas.openxmlformats.org/officeDocument/2006/relationships/image" Target="../media/image9.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oleObject" Target="../embeddings/Microsoft_Equation4.bin"/><Relationship Id="rId6" Type="http://schemas.openxmlformats.org/officeDocument/2006/relationships/image" Target="../media/image11.emf"/><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oleObject" Target="../embeddings/Microsoft_Equation5.bin"/><Relationship Id="rId6" Type="http://schemas.openxmlformats.org/officeDocument/2006/relationships/image" Target="../media/image14.emf"/><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jpe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Coordinate system</a:t>
            </a:r>
            <a:endParaRPr lang="en-US" dirty="0"/>
          </a:p>
        </p:txBody>
      </p:sp>
      <p:pic>
        <p:nvPicPr>
          <p:cNvPr id="4" name="Picture 3" descr="swap_nh_coord_diagram.png"/>
          <p:cNvPicPr>
            <a:picLocks noChangeAspect="1"/>
          </p:cNvPicPr>
          <p:nvPr/>
        </p:nvPicPr>
        <p:blipFill>
          <a:blip r:embed="rId2"/>
          <a:stretch>
            <a:fillRect/>
          </a:stretch>
        </p:blipFill>
        <p:spPr>
          <a:xfrm>
            <a:off x="228600" y="1600200"/>
            <a:ext cx="8627612" cy="3581400"/>
          </a:xfrm>
          <a:prstGeom prst="rect">
            <a:avLst/>
          </a:prstGeom>
        </p:spPr>
      </p:pic>
    </p:spTree>
    <p:extLst>
      <p:ext uri="{BB962C8B-B14F-4D97-AF65-F5344CB8AC3E}">
        <p14:creationId xmlns:p14="http://schemas.microsoft.com/office/powerpoint/2010/main" val="374211144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r>
              <a:rPr lang="en-US" dirty="0" smtClean="0">
                <a:solidFill>
                  <a:srgbClr val="000000"/>
                </a:solidFill>
              </a:rPr>
              <a:t>Distribution Examples </a:t>
            </a:r>
            <a:br>
              <a:rPr lang="en-US" dirty="0" smtClean="0">
                <a:solidFill>
                  <a:srgbClr val="000000"/>
                </a:solidFill>
              </a:rPr>
            </a:br>
            <a:r>
              <a:rPr lang="en-US" dirty="0" smtClean="0">
                <a:solidFill>
                  <a:srgbClr val="000000"/>
                </a:solidFill>
              </a:rPr>
              <a:t>at Different Distances</a:t>
            </a:r>
          </a:p>
        </p:txBody>
      </p:sp>
      <p:sp>
        <p:nvSpPr>
          <p:cNvPr id="32772" name="TextBox 4"/>
          <p:cNvSpPr txBox="1">
            <a:spLocks noChangeArrowheads="1"/>
          </p:cNvSpPr>
          <p:nvPr/>
        </p:nvSpPr>
        <p:spPr bwMode="auto">
          <a:xfrm>
            <a:off x="381000" y="4960203"/>
            <a:ext cx="1981200" cy="830997"/>
          </a:xfrm>
          <a:prstGeom prst="rect">
            <a:avLst/>
          </a:prstGeom>
          <a:noFill/>
          <a:ln w="9525">
            <a:noFill/>
            <a:miter lim="800000"/>
            <a:headEnd/>
            <a:tailEnd/>
          </a:ln>
        </p:spPr>
        <p:txBody>
          <a:bodyPr wrap="square">
            <a:prstTxWarp prst="textNoShape">
              <a:avLst/>
            </a:prstTxWarp>
            <a:spAutoFit/>
          </a:bodyPr>
          <a:lstStyle/>
          <a:p>
            <a:r>
              <a:rPr lang="en-US" b="0" dirty="0">
                <a:latin typeface="Helvetica" charset="0"/>
              </a:rPr>
              <a:t>V = </a:t>
            </a:r>
            <a:r>
              <a:rPr lang="en-US" b="0" dirty="0" smtClean="0">
                <a:latin typeface="Helvetica" charset="0"/>
              </a:rPr>
              <a:t>352 </a:t>
            </a:r>
            <a:r>
              <a:rPr lang="en-US" b="0" dirty="0">
                <a:latin typeface="Helvetica" charset="0"/>
              </a:rPr>
              <a:t>[km/</a:t>
            </a:r>
            <a:r>
              <a:rPr lang="en-US" b="0" dirty="0" err="1">
                <a:latin typeface="Helvetica" charset="0"/>
              </a:rPr>
              <a:t>s</a:t>
            </a:r>
            <a:r>
              <a:rPr lang="en-US" b="0" dirty="0">
                <a:latin typeface="Helvetica" charset="0"/>
              </a:rPr>
              <a:t>]</a:t>
            </a:r>
          </a:p>
          <a:p>
            <a:r>
              <a:rPr lang="en-US" b="0" dirty="0">
                <a:latin typeface="Helvetica" charset="0"/>
              </a:rPr>
              <a:t>N = </a:t>
            </a:r>
            <a:r>
              <a:rPr lang="en-US" b="0" dirty="0" smtClean="0">
                <a:latin typeface="Helvetica" charset="0"/>
              </a:rPr>
              <a:t>0.0093 </a:t>
            </a:r>
            <a:r>
              <a:rPr lang="en-US" b="0" dirty="0">
                <a:latin typeface="Helvetica" charset="0"/>
              </a:rPr>
              <a:t>[cm</a:t>
            </a:r>
            <a:r>
              <a:rPr lang="en-US" b="0" baseline="30000" dirty="0">
                <a:latin typeface="Helvetica" charset="0"/>
              </a:rPr>
              <a:t>3</a:t>
            </a:r>
            <a:r>
              <a:rPr lang="en-US" b="0" dirty="0">
                <a:latin typeface="Helvetica" charset="0"/>
              </a:rPr>
              <a:t>]</a:t>
            </a:r>
          </a:p>
          <a:p>
            <a:r>
              <a:rPr lang="en-US" b="0" dirty="0">
                <a:latin typeface="Helvetica" charset="0"/>
              </a:rPr>
              <a:t>T =</a:t>
            </a:r>
            <a:r>
              <a:rPr lang="en-US" b="0" dirty="0" smtClean="0">
                <a:latin typeface="Helvetica" charset="0"/>
              </a:rPr>
              <a:t> 4162 K</a:t>
            </a:r>
            <a:endParaRPr lang="en-US" b="0" dirty="0">
              <a:latin typeface="Helvetica" charset="0"/>
            </a:endParaRPr>
          </a:p>
        </p:txBody>
      </p:sp>
      <p:sp>
        <p:nvSpPr>
          <p:cNvPr id="6" name="Rectangle 5"/>
          <p:cNvSpPr/>
          <p:nvPr/>
        </p:nvSpPr>
        <p:spPr>
          <a:xfrm>
            <a:off x="927100" y="990600"/>
            <a:ext cx="1130300" cy="369888"/>
          </a:xfrm>
          <a:prstGeom prst="rect">
            <a:avLst/>
          </a:prstGeom>
          <a:solidFill>
            <a:srgbClr val="CBE9FF"/>
          </a:solidFill>
        </p:spPr>
        <p:txBody>
          <a:bodyPr wrap="none">
            <a:spAutoFit/>
          </a:bodyPr>
          <a:lstStyle/>
          <a:p>
            <a:pPr>
              <a:defRPr/>
            </a:pPr>
            <a:r>
              <a:rPr lang="en-US" sz="1800" b="0" dirty="0">
                <a:latin typeface="+mn-lt"/>
              </a:rPr>
              <a:t>11.7 [AU]</a:t>
            </a:r>
          </a:p>
        </p:txBody>
      </p:sp>
      <p:sp>
        <p:nvSpPr>
          <p:cNvPr id="32775" name="TextBox 7"/>
          <p:cNvSpPr txBox="1">
            <a:spLocks noChangeArrowheads="1"/>
          </p:cNvSpPr>
          <p:nvPr/>
        </p:nvSpPr>
        <p:spPr bwMode="auto">
          <a:xfrm>
            <a:off x="2667000" y="4953000"/>
            <a:ext cx="2209800" cy="830997"/>
          </a:xfrm>
          <a:prstGeom prst="rect">
            <a:avLst/>
          </a:prstGeom>
          <a:noFill/>
          <a:ln w="9525">
            <a:noFill/>
            <a:miter lim="800000"/>
            <a:headEnd/>
            <a:tailEnd/>
          </a:ln>
        </p:spPr>
        <p:txBody>
          <a:bodyPr wrap="square">
            <a:prstTxWarp prst="textNoShape">
              <a:avLst/>
            </a:prstTxWarp>
            <a:spAutoFit/>
          </a:bodyPr>
          <a:lstStyle/>
          <a:p>
            <a:r>
              <a:rPr lang="en-US" b="0" dirty="0">
                <a:latin typeface="Helvetica" charset="0"/>
              </a:rPr>
              <a:t>V = </a:t>
            </a:r>
            <a:r>
              <a:rPr lang="en-US" b="0" dirty="0" smtClean="0">
                <a:latin typeface="Helvetica" charset="0"/>
              </a:rPr>
              <a:t>431 </a:t>
            </a:r>
            <a:r>
              <a:rPr lang="en-US" b="0" dirty="0">
                <a:latin typeface="Helvetica" charset="0"/>
              </a:rPr>
              <a:t>[km/</a:t>
            </a:r>
            <a:r>
              <a:rPr lang="en-US" b="0" dirty="0" err="1">
                <a:latin typeface="Helvetica" charset="0"/>
              </a:rPr>
              <a:t>s</a:t>
            </a:r>
            <a:r>
              <a:rPr lang="en-US" b="0" dirty="0">
                <a:latin typeface="Helvetica" charset="0"/>
              </a:rPr>
              <a:t>]</a:t>
            </a:r>
          </a:p>
          <a:p>
            <a:r>
              <a:rPr lang="en-US" b="0" dirty="0">
                <a:latin typeface="Helvetica" charset="0"/>
              </a:rPr>
              <a:t>N = </a:t>
            </a:r>
            <a:r>
              <a:rPr lang="en-US" b="0" dirty="0" smtClean="0">
                <a:latin typeface="Helvetica" charset="0"/>
              </a:rPr>
              <a:t>0.0326 </a:t>
            </a:r>
            <a:r>
              <a:rPr lang="en-US" b="0" dirty="0">
                <a:latin typeface="Helvetica" charset="0"/>
              </a:rPr>
              <a:t>[cm</a:t>
            </a:r>
            <a:r>
              <a:rPr lang="en-US" b="0" baseline="30000" dirty="0">
                <a:latin typeface="Helvetica" charset="0"/>
              </a:rPr>
              <a:t>3</a:t>
            </a:r>
            <a:r>
              <a:rPr lang="en-US" b="0" dirty="0">
                <a:latin typeface="Helvetica" charset="0"/>
              </a:rPr>
              <a:t>]</a:t>
            </a:r>
          </a:p>
          <a:p>
            <a:r>
              <a:rPr lang="en-US" b="0" dirty="0">
                <a:latin typeface="Helvetica" charset="0"/>
              </a:rPr>
              <a:t>T =</a:t>
            </a:r>
            <a:r>
              <a:rPr lang="en-US" b="0" dirty="0" smtClean="0">
                <a:latin typeface="Helvetica" charset="0"/>
              </a:rPr>
              <a:t> 14,600 K</a:t>
            </a:r>
            <a:endParaRPr lang="en-US" b="0" dirty="0">
              <a:latin typeface="Helvetica" charset="0"/>
            </a:endParaRPr>
          </a:p>
        </p:txBody>
      </p:sp>
      <p:sp>
        <p:nvSpPr>
          <p:cNvPr id="9" name="Rectangle 8"/>
          <p:cNvSpPr/>
          <p:nvPr/>
        </p:nvSpPr>
        <p:spPr>
          <a:xfrm>
            <a:off x="2921000" y="990600"/>
            <a:ext cx="1274763" cy="369888"/>
          </a:xfrm>
          <a:prstGeom prst="rect">
            <a:avLst/>
          </a:prstGeom>
          <a:solidFill>
            <a:srgbClr val="CBE9FF"/>
          </a:solidFill>
        </p:spPr>
        <p:txBody>
          <a:bodyPr wrap="none">
            <a:spAutoFit/>
          </a:bodyPr>
          <a:lstStyle/>
          <a:p>
            <a:pPr>
              <a:defRPr/>
            </a:pPr>
            <a:r>
              <a:rPr lang="en-US" sz="1800" b="0" dirty="0">
                <a:latin typeface="+mn-lt"/>
              </a:rPr>
              <a:t>17.14 [AU]</a:t>
            </a:r>
          </a:p>
        </p:txBody>
      </p:sp>
      <p:sp>
        <p:nvSpPr>
          <p:cNvPr id="12" name="Rectangle 11"/>
          <p:cNvSpPr/>
          <p:nvPr/>
        </p:nvSpPr>
        <p:spPr>
          <a:xfrm>
            <a:off x="5151438" y="990600"/>
            <a:ext cx="1274762" cy="369888"/>
          </a:xfrm>
          <a:prstGeom prst="rect">
            <a:avLst/>
          </a:prstGeom>
          <a:solidFill>
            <a:srgbClr val="CBE9FF"/>
          </a:solidFill>
        </p:spPr>
        <p:txBody>
          <a:bodyPr wrap="none">
            <a:spAutoFit/>
          </a:bodyPr>
          <a:lstStyle/>
          <a:p>
            <a:pPr>
              <a:defRPr/>
            </a:pPr>
            <a:r>
              <a:rPr lang="en-US" sz="1800" b="0" dirty="0">
                <a:latin typeface="+mn-lt"/>
              </a:rPr>
              <a:t>23.67 [AU]</a:t>
            </a:r>
          </a:p>
        </p:txBody>
      </p:sp>
      <p:sp>
        <p:nvSpPr>
          <p:cNvPr id="14" name="Rectangle 13"/>
          <p:cNvSpPr/>
          <p:nvPr/>
        </p:nvSpPr>
        <p:spPr>
          <a:xfrm>
            <a:off x="4902200" y="4953000"/>
            <a:ext cx="2108200" cy="830997"/>
          </a:xfrm>
          <a:prstGeom prst="rect">
            <a:avLst/>
          </a:prstGeom>
        </p:spPr>
        <p:txBody>
          <a:bodyPr wrap="square">
            <a:spAutoFit/>
          </a:bodyPr>
          <a:lstStyle/>
          <a:p>
            <a:pPr>
              <a:defRPr/>
            </a:pPr>
            <a:r>
              <a:rPr lang="en-US" b="0" dirty="0">
                <a:latin typeface="+mn-lt"/>
              </a:rPr>
              <a:t>V =</a:t>
            </a:r>
            <a:r>
              <a:rPr lang="en-US" b="0" dirty="0" smtClean="0">
                <a:latin typeface="+mn-lt"/>
              </a:rPr>
              <a:t> 403 </a:t>
            </a:r>
            <a:r>
              <a:rPr lang="en-US" b="0" dirty="0">
                <a:latin typeface="+mn-lt"/>
              </a:rPr>
              <a:t>[km/</a:t>
            </a:r>
            <a:r>
              <a:rPr lang="en-US" b="0" dirty="0" err="1">
                <a:latin typeface="+mn-lt"/>
              </a:rPr>
              <a:t>s</a:t>
            </a:r>
            <a:r>
              <a:rPr lang="en-US" b="0" dirty="0">
                <a:latin typeface="+mn-lt"/>
              </a:rPr>
              <a:t>]</a:t>
            </a:r>
          </a:p>
          <a:p>
            <a:pPr>
              <a:defRPr/>
            </a:pPr>
            <a:r>
              <a:rPr lang="en-US" b="0" dirty="0">
                <a:latin typeface="+mn-lt"/>
              </a:rPr>
              <a:t>N = </a:t>
            </a:r>
            <a:r>
              <a:rPr lang="en-US" b="0" dirty="0" smtClean="0">
                <a:latin typeface="+mn-lt"/>
              </a:rPr>
              <a:t>0.0255 </a:t>
            </a:r>
            <a:r>
              <a:rPr lang="en-US" b="0" dirty="0">
                <a:latin typeface="+mn-lt"/>
              </a:rPr>
              <a:t>[cm</a:t>
            </a:r>
            <a:r>
              <a:rPr lang="en-US" b="0" baseline="30000" dirty="0">
                <a:latin typeface="+mn-lt"/>
              </a:rPr>
              <a:t>3</a:t>
            </a:r>
            <a:r>
              <a:rPr lang="en-US" b="0" dirty="0">
                <a:latin typeface="+mn-lt"/>
              </a:rPr>
              <a:t>]</a:t>
            </a:r>
          </a:p>
          <a:p>
            <a:pPr>
              <a:defRPr/>
            </a:pPr>
            <a:r>
              <a:rPr lang="en-US" b="0" dirty="0">
                <a:latin typeface="+mn-lt"/>
              </a:rPr>
              <a:t>T =</a:t>
            </a:r>
            <a:r>
              <a:rPr lang="en-US" b="0" dirty="0" smtClean="0">
                <a:latin typeface="+mn-lt"/>
              </a:rPr>
              <a:t> 5723 K</a:t>
            </a:r>
            <a:endParaRPr lang="en-US" b="0" dirty="0">
              <a:latin typeface="+mn-lt"/>
            </a:endParaRPr>
          </a:p>
        </p:txBody>
      </p:sp>
      <p:sp>
        <p:nvSpPr>
          <p:cNvPr id="16" name="TextBox 15"/>
          <p:cNvSpPr txBox="1"/>
          <p:nvPr/>
        </p:nvSpPr>
        <p:spPr>
          <a:xfrm>
            <a:off x="7010400" y="4953001"/>
            <a:ext cx="1905000" cy="830997"/>
          </a:xfrm>
          <a:prstGeom prst="rect">
            <a:avLst/>
          </a:prstGeom>
          <a:noFill/>
        </p:spPr>
        <p:txBody>
          <a:bodyPr wrap="square">
            <a:spAutoFit/>
          </a:bodyPr>
          <a:lstStyle/>
          <a:p>
            <a:pPr>
              <a:defRPr/>
            </a:pPr>
            <a:r>
              <a:rPr lang="en-US" b="0" dirty="0">
                <a:latin typeface="+mn-lt"/>
              </a:rPr>
              <a:t>V = </a:t>
            </a:r>
            <a:r>
              <a:rPr lang="en-US" b="0" dirty="0" smtClean="0">
                <a:latin typeface="+mn-lt"/>
              </a:rPr>
              <a:t>372 </a:t>
            </a:r>
            <a:r>
              <a:rPr lang="en-US" b="0" dirty="0">
                <a:latin typeface="+mn-lt"/>
              </a:rPr>
              <a:t>[km/</a:t>
            </a:r>
            <a:r>
              <a:rPr lang="en-US" b="0" dirty="0" err="1">
                <a:latin typeface="+mn-lt"/>
              </a:rPr>
              <a:t>s</a:t>
            </a:r>
            <a:r>
              <a:rPr lang="en-US" b="0" dirty="0">
                <a:latin typeface="+mn-lt"/>
              </a:rPr>
              <a:t>]</a:t>
            </a:r>
          </a:p>
          <a:p>
            <a:pPr>
              <a:defRPr/>
            </a:pPr>
            <a:r>
              <a:rPr lang="en-US" b="0" dirty="0">
                <a:latin typeface="+mn-lt"/>
              </a:rPr>
              <a:t>N = </a:t>
            </a:r>
            <a:r>
              <a:rPr lang="en-US" b="0" dirty="0" smtClean="0">
                <a:latin typeface="+mn-lt"/>
              </a:rPr>
              <a:t>0.0119 </a:t>
            </a:r>
            <a:r>
              <a:rPr lang="en-US" b="0" dirty="0">
                <a:latin typeface="+mn-lt"/>
              </a:rPr>
              <a:t>[cm</a:t>
            </a:r>
            <a:r>
              <a:rPr lang="en-US" b="0" baseline="30000" dirty="0">
                <a:latin typeface="+mn-lt"/>
              </a:rPr>
              <a:t>3</a:t>
            </a:r>
            <a:r>
              <a:rPr lang="en-US" b="0" dirty="0">
                <a:latin typeface="+mn-lt"/>
              </a:rPr>
              <a:t>]</a:t>
            </a:r>
          </a:p>
          <a:p>
            <a:pPr>
              <a:defRPr/>
            </a:pPr>
            <a:r>
              <a:rPr lang="en-US" b="0" dirty="0">
                <a:latin typeface="+mn-lt"/>
              </a:rPr>
              <a:t>T = </a:t>
            </a:r>
            <a:r>
              <a:rPr lang="en-US" b="0" dirty="0" smtClean="0">
                <a:latin typeface="+mn-lt"/>
              </a:rPr>
              <a:t>22,340 Ks</a:t>
            </a:r>
            <a:endParaRPr lang="en-US" b="0" dirty="0">
              <a:latin typeface="+mn-lt"/>
            </a:endParaRPr>
          </a:p>
        </p:txBody>
      </p:sp>
      <p:sp>
        <p:nvSpPr>
          <p:cNvPr id="17" name="Rectangle 16"/>
          <p:cNvSpPr/>
          <p:nvPr/>
        </p:nvSpPr>
        <p:spPr>
          <a:xfrm>
            <a:off x="7285038" y="990600"/>
            <a:ext cx="1274762" cy="369888"/>
          </a:xfrm>
          <a:prstGeom prst="rect">
            <a:avLst/>
          </a:prstGeom>
          <a:solidFill>
            <a:srgbClr val="CBE9FF"/>
          </a:solidFill>
        </p:spPr>
        <p:txBody>
          <a:bodyPr wrap="none">
            <a:spAutoFit/>
          </a:bodyPr>
          <a:lstStyle/>
          <a:p>
            <a:pPr>
              <a:defRPr/>
            </a:pPr>
            <a:r>
              <a:rPr lang="en-US" sz="1800" b="0" dirty="0">
                <a:latin typeface="+mn-lt"/>
              </a:rPr>
              <a:t>26.95 [AU]</a:t>
            </a:r>
          </a:p>
        </p:txBody>
      </p:sp>
      <p:sp>
        <p:nvSpPr>
          <p:cNvPr id="25" name="TextBox 24"/>
          <p:cNvSpPr txBox="1"/>
          <p:nvPr/>
        </p:nvSpPr>
        <p:spPr>
          <a:xfrm>
            <a:off x="228601" y="5791200"/>
            <a:ext cx="8534400" cy="923330"/>
          </a:xfrm>
          <a:prstGeom prst="rect">
            <a:avLst/>
          </a:prstGeom>
          <a:noFill/>
        </p:spPr>
        <p:txBody>
          <a:bodyPr wrap="square" rtlCol="0">
            <a:spAutoFit/>
          </a:bodyPr>
          <a:lstStyle/>
          <a:p>
            <a:r>
              <a:rPr lang="en-US" sz="1800" dirty="0" smtClean="0">
                <a:solidFill>
                  <a:srgbClr val="FF0000"/>
                </a:solidFill>
                <a:latin typeface="Arial"/>
                <a:cs typeface="Arial"/>
              </a:rPr>
              <a:t>Note the small local peaks are vary with the theta and phi angles. </a:t>
            </a:r>
          </a:p>
          <a:p>
            <a:r>
              <a:rPr lang="en-US" sz="1800" dirty="0" smtClean="0">
                <a:solidFill>
                  <a:srgbClr val="FF0000"/>
                </a:solidFill>
                <a:latin typeface="Arial"/>
                <a:cs typeface="Arial"/>
              </a:rPr>
              <a:t>The bumps are why we need to account for the angle variations in the instrument response.</a:t>
            </a:r>
            <a:endParaRPr lang="en-US" sz="1800" dirty="0">
              <a:solidFill>
                <a:srgbClr val="FF0000"/>
              </a:solidFill>
              <a:latin typeface="Arial"/>
              <a:cs typeface="Arial"/>
            </a:endParaRPr>
          </a:p>
        </p:txBody>
      </p:sp>
      <p:pic>
        <p:nvPicPr>
          <p:cNvPr id="27" name="Picture 26" descr="ang_spin_b_swa_0089769600_0x584_sci_1.png"/>
          <p:cNvPicPr>
            <a:picLocks noChangeAspect="1"/>
          </p:cNvPicPr>
          <p:nvPr/>
        </p:nvPicPr>
        <p:blipFill>
          <a:blip r:embed="rId2"/>
          <a:srcRect l="41939" t="7407" r="24510" b="50926"/>
          <a:stretch>
            <a:fillRect/>
          </a:stretch>
        </p:blipFill>
        <p:spPr>
          <a:xfrm>
            <a:off x="152400" y="1447800"/>
            <a:ext cx="2133600" cy="3429000"/>
          </a:xfrm>
          <a:prstGeom prst="rect">
            <a:avLst/>
          </a:prstGeom>
        </p:spPr>
      </p:pic>
      <p:pic>
        <p:nvPicPr>
          <p:cNvPr id="28" name="Picture 27" descr="ang_spin_b_swa_0140572800_0x584_sci_1.png"/>
          <p:cNvPicPr>
            <a:picLocks noChangeAspect="1"/>
          </p:cNvPicPr>
          <p:nvPr/>
        </p:nvPicPr>
        <p:blipFill>
          <a:blip r:embed="rId3"/>
          <a:srcRect l="43137" t="7407" r="22113" b="50926"/>
          <a:stretch>
            <a:fillRect/>
          </a:stretch>
        </p:blipFill>
        <p:spPr>
          <a:xfrm>
            <a:off x="2362200" y="1460500"/>
            <a:ext cx="2209800" cy="3429000"/>
          </a:xfrm>
          <a:prstGeom prst="rect">
            <a:avLst/>
          </a:prstGeom>
        </p:spPr>
      </p:pic>
      <p:pic>
        <p:nvPicPr>
          <p:cNvPr id="29" name="Picture 28" descr="ang_spin_b_swa_0204595200_0x584_sci_1.png"/>
          <p:cNvPicPr>
            <a:picLocks noChangeAspect="1"/>
          </p:cNvPicPr>
          <p:nvPr/>
        </p:nvPicPr>
        <p:blipFill>
          <a:blip r:embed="rId4"/>
          <a:srcRect l="39942" t="7716" r="24110" b="51543"/>
          <a:stretch>
            <a:fillRect/>
          </a:stretch>
        </p:blipFill>
        <p:spPr>
          <a:xfrm>
            <a:off x="4495800" y="1473200"/>
            <a:ext cx="2286000" cy="3352800"/>
          </a:xfrm>
          <a:prstGeom prst="rect">
            <a:avLst/>
          </a:prstGeom>
        </p:spPr>
      </p:pic>
      <p:pic>
        <p:nvPicPr>
          <p:cNvPr id="30" name="Picture 29" descr="ang_spin_b_swa_0237859200_0x584_sci_1.png"/>
          <p:cNvPicPr>
            <a:picLocks noChangeAspect="1"/>
          </p:cNvPicPr>
          <p:nvPr/>
        </p:nvPicPr>
        <p:blipFill>
          <a:blip r:embed="rId5"/>
          <a:srcRect l="43137" t="7922" r="24643" b="51029"/>
          <a:stretch>
            <a:fillRect/>
          </a:stretch>
        </p:blipFill>
        <p:spPr>
          <a:xfrm>
            <a:off x="6858000" y="1511300"/>
            <a:ext cx="2048933" cy="3378200"/>
          </a:xfrm>
          <a:prstGeom prst="rect">
            <a:avLst/>
          </a:prstGeom>
        </p:spPr>
      </p:pic>
      <p:sp>
        <p:nvSpPr>
          <p:cNvPr id="2" name="TextBox 1"/>
          <p:cNvSpPr txBox="1"/>
          <p:nvPr/>
        </p:nvSpPr>
        <p:spPr>
          <a:xfrm>
            <a:off x="5181600" y="3124200"/>
            <a:ext cx="1492716" cy="523220"/>
          </a:xfrm>
          <a:prstGeom prst="rect">
            <a:avLst/>
          </a:prstGeom>
          <a:noFill/>
        </p:spPr>
        <p:txBody>
          <a:bodyPr wrap="none" rtlCol="0">
            <a:spAutoFit/>
          </a:bodyPr>
          <a:lstStyle/>
          <a:p>
            <a:r>
              <a:rPr lang="en-US" sz="1400" dirty="0" smtClean="0">
                <a:solidFill>
                  <a:srgbClr val="1900FF"/>
                </a:solidFill>
              </a:rPr>
              <a:t>Hibernation </a:t>
            </a:r>
          </a:p>
          <a:p>
            <a:r>
              <a:rPr lang="en-US" sz="1400" dirty="0" smtClean="0">
                <a:solidFill>
                  <a:srgbClr val="1900FF"/>
                </a:solidFill>
              </a:rPr>
              <a:t>No Attitude Data</a:t>
            </a:r>
            <a:endParaRPr lang="en-US" sz="1400" dirty="0">
              <a:solidFill>
                <a:srgbClr val="1900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New Horizons </a:t>
            </a:r>
            <a:r>
              <a:rPr lang="en-US" dirty="0" smtClean="0"/>
              <a:t>Trajectory</a:t>
            </a:r>
            <a:endParaRPr lang="en-US" dirty="0"/>
          </a:p>
        </p:txBody>
      </p:sp>
      <p:sp>
        <p:nvSpPr>
          <p:cNvPr id="3" name="Content Placeholder 2"/>
          <p:cNvSpPr>
            <a:spLocks noGrp="1"/>
          </p:cNvSpPr>
          <p:nvPr>
            <p:ph idx="4294967295"/>
          </p:nvPr>
        </p:nvSpPr>
        <p:spPr>
          <a:xfrm>
            <a:off x="0" y="1066800"/>
            <a:ext cx="5194300" cy="5499100"/>
          </a:xfrm>
        </p:spPr>
        <p:txBody>
          <a:bodyPr/>
          <a:lstStyle/>
          <a:p>
            <a:pPr marL="457200" lvl="1" indent="0" eaLnBrk="1" fontAlgn="t" hangingPunct="1">
              <a:buNone/>
            </a:pPr>
            <a:endParaRPr lang="en-US" sz="1800" b="0" dirty="0" smtClean="0"/>
          </a:p>
          <a:p>
            <a:pPr eaLnBrk="1" fontAlgn="t" hangingPunct="1"/>
            <a:endParaRPr lang="en-US" sz="2000" dirty="0" smtClean="0"/>
          </a:p>
          <a:p>
            <a:pPr eaLnBrk="1" fontAlgn="auto" hangingPunct="1"/>
            <a:endParaRPr lang="en-US" sz="2000" b="0" dirty="0" smtClean="0"/>
          </a:p>
          <a:p>
            <a:pPr eaLnBrk="1" fontAlgn="t" hangingPunct="1"/>
            <a:endParaRPr lang="en-US" sz="2000" b="0" dirty="0" smtClean="0"/>
          </a:p>
          <a:p>
            <a:endParaRPr lang="en-US" sz="2000" dirty="0" smtClean="0"/>
          </a:p>
          <a:p>
            <a:endParaRPr lang="en-US" sz="2000" dirty="0" smtClean="0"/>
          </a:p>
        </p:txBody>
      </p:sp>
      <p:pic>
        <p:nvPicPr>
          <p:cNvPr id="4" name="Picture 3" descr="orbit_sc_J2000_new.tiff"/>
          <p:cNvPicPr>
            <a:picLocks noChangeAspect="1"/>
          </p:cNvPicPr>
          <p:nvPr/>
        </p:nvPicPr>
        <p:blipFill>
          <a:blip r:embed="rId2"/>
          <a:srcRect t="4444" r="2824"/>
          <a:stretch>
            <a:fillRect/>
          </a:stretch>
        </p:blipFill>
        <p:spPr>
          <a:xfrm>
            <a:off x="2057400" y="1143000"/>
            <a:ext cx="4191000" cy="5467968"/>
          </a:xfrm>
          <a:prstGeom prst="rect">
            <a:avLst/>
          </a:prstGeom>
        </p:spPr>
      </p:pic>
    </p:spTree>
    <p:extLst>
      <p:ext uri="{BB962C8B-B14F-4D97-AF65-F5344CB8AC3E}">
        <p14:creationId xmlns:p14="http://schemas.microsoft.com/office/powerpoint/2010/main" val="183545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Radial Component of </a:t>
            </a:r>
            <a:r>
              <a:rPr lang="en-US" dirty="0" smtClean="0"/>
              <a:t/>
            </a:r>
            <a:br>
              <a:rPr lang="en-US" dirty="0" smtClean="0"/>
            </a:br>
            <a:r>
              <a:rPr lang="en-US" dirty="0" smtClean="0"/>
              <a:t>Spacecraft Velocity </a:t>
            </a:r>
            <a:endParaRPr lang="en-US" dirty="0"/>
          </a:p>
        </p:txBody>
      </p:sp>
      <p:sp>
        <p:nvSpPr>
          <p:cNvPr id="4" name="Content Placeholder 2"/>
          <p:cNvSpPr>
            <a:spLocks noGrp="1"/>
          </p:cNvSpPr>
          <p:nvPr/>
        </p:nvSpPr>
        <p:spPr>
          <a:xfrm>
            <a:off x="228600" y="3962400"/>
            <a:ext cx="8765539" cy="1367174"/>
          </a:xfrm>
          <a:prstGeom prst="rect">
            <a:avLst/>
          </a:prstGeom>
        </p:spPr>
        <p:txBody>
          <a:bodyPr vert="horz" lIns="91440" tIns="45720" rIns="91440" bIns="45720" rtlCol="0">
            <a:normAutofit fontScale="62500" lnSpcReduction="20000"/>
          </a:bodyPr>
          <a:lstStyle>
            <a:lvl1pPr marL="457200" indent="-457200" algn="l" defTabSz="457200" rtl="0" eaLnBrk="1" latinLnBrk="0" hangingPunct="1">
              <a:spcBef>
                <a:spcPct val="20000"/>
              </a:spcBef>
              <a:buFont typeface="Arial"/>
              <a:buChar char="•"/>
              <a:defRPr sz="2800" kern="1200">
                <a:solidFill>
                  <a:schemeClr val="tx1"/>
                </a:solidFill>
                <a:latin typeface="Arial"/>
                <a:ea typeface="+mn-ea"/>
                <a:cs typeface="Arial"/>
              </a:defRPr>
            </a:lvl1pPr>
            <a:lvl2pPr marL="800100" indent="-342900" algn="l" defTabSz="457200" rtl="0" eaLnBrk="1" latinLnBrk="0" hangingPunct="1">
              <a:spcBef>
                <a:spcPct val="20000"/>
              </a:spcBef>
              <a:buFont typeface="Arial"/>
              <a:buChar char="•"/>
              <a:defRPr sz="2400" kern="1200">
                <a:solidFill>
                  <a:schemeClr val="tx1"/>
                </a:solidFill>
                <a:latin typeface="Arial"/>
                <a:ea typeface="+mn-ea"/>
                <a:cs typeface="Arial"/>
              </a:defRPr>
            </a:lvl2pPr>
            <a:lvl3pPr marL="1257300" indent="-342900" algn="l" defTabSz="457200" rtl="0" eaLnBrk="1" latinLnBrk="0" hangingPunct="1">
              <a:spcBef>
                <a:spcPct val="20000"/>
              </a:spcBef>
              <a:buFont typeface="Arial"/>
              <a:buChar char="•"/>
              <a:defRPr sz="2000" kern="1200">
                <a:solidFill>
                  <a:schemeClr val="tx1"/>
                </a:solidFill>
                <a:latin typeface="Arial"/>
                <a:ea typeface="+mn-ea"/>
                <a:cs typeface="Arial"/>
              </a:defRPr>
            </a:lvl3pPr>
            <a:lvl4pPr marL="1657350" indent="-285750" algn="l" defTabSz="457200" rtl="0" eaLnBrk="1" latinLnBrk="0" hangingPunct="1">
              <a:spcBef>
                <a:spcPct val="20000"/>
              </a:spcBef>
              <a:buFont typeface="Arial"/>
              <a:buChar char="•"/>
              <a:defRPr sz="1800" kern="1200">
                <a:solidFill>
                  <a:schemeClr val="tx1"/>
                </a:solidFill>
                <a:latin typeface="Arial"/>
                <a:ea typeface="+mn-ea"/>
                <a:cs typeface="Arial"/>
              </a:defRPr>
            </a:lvl4pPr>
            <a:lvl5pPr marL="2114550" indent="-285750" algn="l" defTabSz="457200" rtl="0" eaLnBrk="1" latinLnBrk="0" hangingPunct="1">
              <a:spcBef>
                <a:spcPct val="20000"/>
              </a:spcBef>
              <a:buFont typeface="Arial"/>
              <a:buChar char="•"/>
              <a:defRPr sz="18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000" b="0" dirty="0" smtClean="0"/>
              <a:t>The speed of the spacecraft is in black.</a:t>
            </a:r>
          </a:p>
          <a:p>
            <a:r>
              <a:rPr lang="en-US" sz="2000" b="0" dirty="0" smtClean="0"/>
              <a:t>The red is the speed along the radial direction (calculation below).</a:t>
            </a:r>
          </a:p>
          <a:p>
            <a:r>
              <a:rPr lang="en-US" sz="2000" b="0" dirty="0" smtClean="0"/>
              <a:t>In blue is the spacecraft speed interpolated to SWAP measurement time.</a:t>
            </a:r>
          </a:p>
          <a:p>
            <a:r>
              <a:rPr lang="en-US" sz="2000" b="0" dirty="0"/>
              <a:t>In </a:t>
            </a:r>
            <a:r>
              <a:rPr lang="en-US" sz="2000" b="0" dirty="0" smtClean="0"/>
              <a:t>orange </a:t>
            </a:r>
            <a:r>
              <a:rPr lang="en-US" sz="2000" b="0" dirty="0"/>
              <a:t>is the spacecraft </a:t>
            </a:r>
            <a:r>
              <a:rPr lang="en-US" sz="2000" b="0" dirty="0" smtClean="0"/>
              <a:t>radial speed </a:t>
            </a:r>
            <a:r>
              <a:rPr lang="en-US" sz="2000" b="0" dirty="0"/>
              <a:t>interpolated to SWAP measurement time</a:t>
            </a:r>
            <a:r>
              <a:rPr lang="en-US" sz="2000" b="0" dirty="0" smtClean="0"/>
              <a:t>.</a:t>
            </a:r>
          </a:p>
          <a:p>
            <a:r>
              <a:rPr lang="en-US" sz="2000" b="0" dirty="0" smtClean="0">
                <a:solidFill>
                  <a:srgbClr val="FF0000"/>
                </a:solidFill>
              </a:rPr>
              <a:t>Since New Horizons is moving away from the Sun the SWAP measured energy (speed) is less than it really is. To reproduce the SWAP measurements you need to lower the ion speed by radial speed of the spacecraft.</a:t>
            </a:r>
            <a:endParaRPr lang="en-US" sz="2000" b="0" dirty="0">
              <a:solidFill>
                <a:srgbClr val="FF0000"/>
              </a:solidFill>
            </a:endParaRPr>
          </a:p>
          <a:p>
            <a:pPr lvl="1"/>
            <a:endParaRPr lang="en-US" sz="1800" dirty="0" smtClean="0"/>
          </a:p>
        </p:txBody>
      </p:sp>
      <p:pic>
        <p:nvPicPr>
          <p:cNvPr id="5" name="Picture 4" descr="vr_sc_land.png"/>
          <p:cNvPicPr>
            <a:picLocks noChangeAspect="1"/>
          </p:cNvPicPr>
          <p:nvPr/>
        </p:nvPicPr>
        <p:blipFill rotWithShape="1">
          <a:blip r:embed="rId2">
            <a:extLst>
              <a:ext uri="{28A0092B-C50C-407E-A947-70E740481C1C}">
                <a14:useLocalDpi xmlns:a14="http://schemas.microsoft.com/office/drawing/2010/main" val="0"/>
              </a:ext>
            </a:extLst>
          </a:blip>
          <a:srcRect l="4543" t="20059" r="9602" b="29722"/>
          <a:stretch/>
        </p:blipFill>
        <p:spPr>
          <a:xfrm>
            <a:off x="1269690" y="1066800"/>
            <a:ext cx="5875018" cy="2655333"/>
          </a:xfrm>
          <a:prstGeom prst="rect">
            <a:avLst/>
          </a:prstGeom>
        </p:spPr>
      </p:pic>
      <p:pic>
        <p:nvPicPr>
          <p:cNvPr id="6" name="Picture 5"/>
          <p:cNvPicPr/>
          <p:nvPr/>
        </p:nvPicPr>
        <p:blipFill>
          <a:blip r:embed="rId3"/>
          <a:stretch>
            <a:fillRect/>
          </a:stretch>
        </p:blipFill>
        <p:spPr>
          <a:xfrm>
            <a:off x="1540675" y="5276307"/>
            <a:ext cx="6488327" cy="1353093"/>
          </a:xfrm>
          <a:prstGeom prst="rect">
            <a:avLst/>
          </a:prstGeom>
        </p:spPr>
      </p:pic>
    </p:spTree>
    <p:extLst>
      <p:ext uri="{BB962C8B-B14F-4D97-AF65-F5344CB8AC3E}">
        <p14:creationId xmlns:p14="http://schemas.microsoft.com/office/powerpoint/2010/main" val="3961793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4" name="Title 1"/>
          <p:cNvSpPr>
            <a:spLocks noGrp="1"/>
          </p:cNvSpPr>
          <p:nvPr>
            <p:ph type="title"/>
          </p:nvPr>
        </p:nvSpPr>
        <p:spPr/>
        <p:txBody>
          <a:bodyPr/>
          <a:lstStyle/>
          <a:p>
            <a:r>
              <a:rPr lang="en-US" smtClean="0"/>
              <a:t>Comprehensive Model</a:t>
            </a:r>
          </a:p>
        </p:txBody>
      </p:sp>
      <p:graphicFrame>
        <p:nvGraphicFramePr>
          <p:cNvPr id="30722" name="Object 2"/>
          <p:cNvGraphicFramePr>
            <a:graphicFrameLocks noChangeAspect="1"/>
          </p:cNvGraphicFramePr>
          <p:nvPr>
            <p:extLst>
              <p:ext uri="{D42A27DB-BD31-4B8C-83A1-F6EECF244321}">
                <p14:modId xmlns:p14="http://schemas.microsoft.com/office/powerpoint/2010/main" val="1252646435"/>
              </p:ext>
            </p:extLst>
          </p:nvPr>
        </p:nvGraphicFramePr>
        <p:xfrm>
          <a:off x="304800" y="1219199"/>
          <a:ext cx="8593868" cy="575733"/>
        </p:xfrm>
        <a:graphic>
          <a:graphicData uri="http://schemas.openxmlformats.org/presentationml/2006/ole">
            <mc:AlternateContent xmlns:mc="http://schemas.openxmlformats.org/markup-compatibility/2006">
              <mc:Choice xmlns:v="urn:schemas-microsoft-com:vml" Requires="v">
                <p:oleObj spid="_x0000_s30877" name="Equation" r:id="rId4" imgW="7772400" imgH="520700" progId="Equation.3">
                  <p:embed/>
                </p:oleObj>
              </mc:Choice>
              <mc:Fallback>
                <p:oleObj name="Equation" r:id="rId4" imgW="7772400" imgH="520700" progId="Equation.3">
                  <p:embed/>
                  <p:pic>
                    <p:nvPicPr>
                      <p:cNvPr id="0" name="Picture 2"/>
                      <p:cNvPicPr>
                        <a:picLocks noChangeAspect="1" noChangeArrowheads="1"/>
                      </p:cNvPicPr>
                      <p:nvPr/>
                    </p:nvPicPr>
                    <p:blipFill>
                      <a:blip r:embed="rId5"/>
                      <a:srcRect/>
                      <a:stretch>
                        <a:fillRect/>
                      </a:stretch>
                    </p:blipFill>
                    <p:spPr bwMode="auto">
                      <a:xfrm>
                        <a:off x="304800" y="1219199"/>
                        <a:ext cx="8593868" cy="575733"/>
                      </a:xfrm>
                      <a:prstGeom prst="rect">
                        <a:avLst/>
                      </a:prstGeom>
                      <a:noFill/>
                      <a:ln>
                        <a:noFill/>
                      </a:ln>
                      <a:extLst/>
                    </p:spPr>
                  </p:pic>
                </p:oleObj>
              </mc:Fallback>
            </mc:AlternateContent>
          </a:graphicData>
        </a:graphic>
      </p:graphicFrame>
      <p:graphicFrame>
        <p:nvGraphicFramePr>
          <p:cNvPr id="30723" name="Object 3"/>
          <p:cNvGraphicFramePr>
            <a:graphicFrameLocks noChangeAspect="1"/>
          </p:cNvGraphicFramePr>
          <p:nvPr>
            <p:extLst>
              <p:ext uri="{D42A27DB-BD31-4B8C-83A1-F6EECF244321}">
                <p14:modId xmlns:p14="http://schemas.microsoft.com/office/powerpoint/2010/main" val="1033439975"/>
              </p:ext>
            </p:extLst>
          </p:nvPr>
        </p:nvGraphicFramePr>
        <p:xfrm>
          <a:off x="1600200" y="2057400"/>
          <a:ext cx="6883400" cy="3395663"/>
        </p:xfrm>
        <a:graphic>
          <a:graphicData uri="http://schemas.openxmlformats.org/presentationml/2006/ole">
            <mc:AlternateContent xmlns:mc="http://schemas.openxmlformats.org/markup-compatibility/2006">
              <mc:Choice xmlns:v="urn:schemas-microsoft-com:vml" Requires="v">
                <p:oleObj spid="_x0000_s30878" name="Document" r:id="rId6" imgW="5638800" imgH="2781300" progId="Word.Document.12">
                  <p:link updateAutomatic="1"/>
                </p:oleObj>
              </mc:Choice>
              <mc:Fallback>
                <p:oleObj name="Document" r:id="rId6" imgW="5638800" imgH="2781300" progId="Word.Document.12">
                  <p:link updateAutomatic="1"/>
                  <p:pic>
                    <p:nvPicPr>
                      <p:cNvPr id="0"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00200" y="2057400"/>
                        <a:ext cx="6883400" cy="33956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oleObj>
              </mc:Fallback>
            </mc:AlternateContent>
          </a:graphicData>
        </a:graphic>
      </p:graphicFrame>
      <p:sp>
        <p:nvSpPr>
          <p:cNvPr id="30725" name="Content Placeholder 2"/>
          <p:cNvSpPr>
            <a:spLocks noGrp="1"/>
          </p:cNvSpPr>
          <p:nvPr>
            <p:ph idx="1"/>
          </p:nvPr>
        </p:nvSpPr>
        <p:spPr>
          <a:xfrm>
            <a:off x="304800" y="5562600"/>
            <a:ext cx="8089900" cy="1143000"/>
          </a:xfrm>
        </p:spPr>
        <p:txBody>
          <a:bodyPr/>
          <a:lstStyle/>
          <a:p>
            <a:r>
              <a:rPr lang="en-US" sz="2000" b="0" dirty="0" smtClean="0">
                <a:latin typeface="Arial Italic" charset="0"/>
                <a:ea typeface="Arial Italic" charset="0"/>
                <a:cs typeface="Arial Italic" charset="0"/>
              </a:rPr>
              <a:t>The comprehensive model accounts for the transmission as a function of energy, and both angular directions, and spinning of the spacecraft. </a:t>
            </a:r>
          </a:p>
        </p:txBody>
      </p:sp>
    </p:spTree>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4" name="Title 1"/>
          <p:cNvSpPr>
            <a:spLocks noGrp="1"/>
          </p:cNvSpPr>
          <p:nvPr>
            <p:ph type="title"/>
          </p:nvPr>
        </p:nvSpPr>
        <p:spPr/>
        <p:txBody>
          <a:bodyPr/>
          <a:lstStyle/>
          <a:p>
            <a:r>
              <a:rPr lang="en-US" dirty="0" smtClean="0"/>
              <a:t>Effective Area</a:t>
            </a:r>
            <a:endParaRPr lang="en-US" dirty="0" smtClean="0"/>
          </a:p>
        </p:txBody>
      </p:sp>
      <p:sp>
        <p:nvSpPr>
          <p:cNvPr id="30725" name="Content Placeholder 2"/>
          <p:cNvSpPr>
            <a:spLocks noGrp="1"/>
          </p:cNvSpPr>
          <p:nvPr>
            <p:ph idx="1"/>
          </p:nvPr>
        </p:nvSpPr>
        <p:spPr>
          <a:xfrm>
            <a:off x="381000" y="4191000"/>
            <a:ext cx="8089900" cy="1143000"/>
          </a:xfrm>
        </p:spPr>
        <p:txBody>
          <a:bodyPr/>
          <a:lstStyle/>
          <a:p>
            <a:r>
              <a:rPr lang="en-US" sz="2000" b="0" dirty="0" smtClean="0">
                <a:latin typeface="Arial Italic" charset="0"/>
                <a:ea typeface="Arial Italic" charset="0"/>
                <a:cs typeface="Arial Italic" charset="0"/>
              </a:rPr>
              <a:t>The overall effective area is owing to the overall geometric throughput and the efficiency of the detectors. The detector efficiency is a function of time.</a:t>
            </a:r>
          </a:p>
          <a:p>
            <a:endParaRPr lang="en-US" sz="2000" b="0" dirty="0">
              <a:latin typeface="Arial Italic" charset="0"/>
              <a:ea typeface="Arial Italic" charset="0"/>
              <a:cs typeface="Arial Italic" charset="0"/>
            </a:endParaRPr>
          </a:p>
          <a:p>
            <a:r>
              <a:rPr lang="en-US" sz="2000" b="0" dirty="0" smtClean="0">
                <a:latin typeface="Arial Italic" charset="0"/>
                <a:ea typeface="Arial Italic" charset="0"/>
                <a:cs typeface="Arial Italic" charset="0"/>
              </a:rPr>
              <a:t>The launched over all effective area was published in </a:t>
            </a:r>
            <a:r>
              <a:rPr lang="en-US" sz="2000" b="0" dirty="0" err="1" smtClean="0">
                <a:latin typeface="Arial Italic" charset="0"/>
                <a:ea typeface="Arial Italic" charset="0"/>
                <a:cs typeface="Arial Italic" charset="0"/>
              </a:rPr>
              <a:t>McComas</a:t>
            </a:r>
            <a:r>
              <a:rPr lang="en-US" sz="2000" b="0" dirty="0" smtClean="0">
                <a:latin typeface="Arial Italic" charset="0"/>
                <a:ea typeface="Arial Italic" charset="0"/>
                <a:cs typeface="Arial Italic" charset="0"/>
              </a:rPr>
              <a:t> et al., 2008. It was 0.033 cm</a:t>
            </a:r>
            <a:r>
              <a:rPr lang="en-US" sz="2000" b="0" baseline="30000" dirty="0" smtClean="0">
                <a:latin typeface="Arial Italic" charset="0"/>
                <a:ea typeface="Arial Italic" charset="0"/>
                <a:cs typeface="Arial Italic" charset="0"/>
              </a:rPr>
              <a:t>2.</a:t>
            </a:r>
          </a:p>
        </p:txBody>
      </p:sp>
      <p:graphicFrame>
        <p:nvGraphicFramePr>
          <p:cNvPr id="6" name="Object 2"/>
          <p:cNvGraphicFramePr>
            <a:graphicFrameLocks noChangeAspect="1"/>
          </p:cNvGraphicFramePr>
          <p:nvPr>
            <p:extLst>
              <p:ext uri="{D42A27DB-BD31-4B8C-83A1-F6EECF244321}">
                <p14:modId xmlns:p14="http://schemas.microsoft.com/office/powerpoint/2010/main" val="999987398"/>
              </p:ext>
            </p:extLst>
          </p:nvPr>
        </p:nvGraphicFramePr>
        <p:xfrm>
          <a:off x="1828800" y="1219200"/>
          <a:ext cx="5080000" cy="861422"/>
        </p:xfrm>
        <a:graphic>
          <a:graphicData uri="http://schemas.openxmlformats.org/presentationml/2006/ole">
            <mc:AlternateContent xmlns:mc="http://schemas.openxmlformats.org/markup-compatibility/2006">
              <mc:Choice xmlns:v="urn:schemas-microsoft-com:vml" Requires="v">
                <p:oleObj spid="_x0000_s156725" name="Equation" r:id="rId4" imgW="1422400" imgH="241300" progId="Equation.3">
                  <p:embed/>
                </p:oleObj>
              </mc:Choice>
              <mc:Fallback>
                <p:oleObj name="Equation" r:id="rId4" imgW="1422400" imgH="241300" progId="Equation.3">
                  <p:embed/>
                  <p:pic>
                    <p:nvPicPr>
                      <p:cNvPr id="0" name=""/>
                      <p:cNvPicPr>
                        <a:picLocks noChangeAspect="1" noChangeArrowheads="1"/>
                      </p:cNvPicPr>
                      <p:nvPr/>
                    </p:nvPicPr>
                    <p:blipFill>
                      <a:blip r:embed="rId5"/>
                      <a:srcRect/>
                      <a:stretch>
                        <a:fillRect/>
                      </a:stretch>
                    </p:blipFill>
                    <p:spPr bwMode="auto">
                      <a:xfrm>
                        <a:off x="1828800" y="1219200"/>
                        <a:ext cx="5080000" cy="861422"/>
                      </a:xfrm>
                      <a:prstGeom prst="rect">
                        <a:avLst/>
                      </a:prstGeom>
                      <a:noFill/>
                      <a:ln>
                        <a:noFill/>
                      </a:ln>
                      <a:extLst/>
                    </p:spPr>
                  </p:pic>
                </p:oleObj>
              </mc:Fallback>
            </mc:AlternateContent>
          </a:graphicData>
        </a:graphic>
      </p:graphicFrame>
      <p:graphicFrame>
        <p:nvGraphicFramePr>
          <p:cNvPr id="7" name="Object 2"/>
          <p:cNvGraphicFramePr>
            <a:graphicFrameLocks noChangeAspect="1"/>
          </p:cNvGraphicFramePr>
          <p:nvPr>
            <p:extLst>
              <p:ext uri="{D42A27DB-BD31-4B8C-83A1-F6EECF244321}">
                <p14:modId xmlns:p14="http://schemas.microsoft.com/office/powerpoint/2010/main" val="627102477"/>
              </p:ext>
            </p:extLst>
          </p:nvPr>
        </p:nvGraphicFramePr>
        <p:xfrm>
          <a:off x="2133600" y="2103438"/>
          <a:ext cx="4419600" cy="1828800"/>
        </p:xfrm>
        <a:graphic>
          <a:graphicData uri="http://schemas.openxmlformats.org/presentationml/2006/ole">
            <mc:AlternateContent xmlns:mc="http://schemas.openxmlformats.org/markup-compatibility/2006">
              <mc:Choice xmlns:v="urn:schemas-microsoft-com:vml" Requires="v">
                <p:oleObj spid="_x0000_s156726" name="Equation" r:id="rId6" imgW="1841500" imgH="762000" progId="Equation.3">
                  <p:embed/>
                </p:oleObj>
              </mc:Choice>
              <mc:Fallback>
                <p:oleObj name="Equation" r:id="rId6" imgW="1841500" imgH="762000" progId="Equation.3">
                  <p:embed/>
                  <p:pic>
                    <p:nvPicPr>
                      <p:cNvPr id="0" name=""/>
                      <p:cNvPicPr>
                        <a:picLocks noChangeAspect="1" noChangeArrowheads="1"/>
                      </p:cNvPicPr>
                      <p:nvPr/>
                    </p:nvPicPr>
                    <p:blipFill>
                      <a:blip r:embed="rId7"/>
                      <a:srcRect/>
                      <a:stretch>
                        <a:fillRect/>
                      </a:stretch>
                    </p:blipFill>
                    <p:spPr bwMode="auto">
                      <a:xfrm>
                        <a:off x="2133600" y="2103438"/>
                        <a:ext cx="4419600" cy="1828800"/>
                      </a:xfrm>
                      <a:prstGeom prst="rect">
                        <a:avLst/>
                      </a:prstGeom>
                      <a:noFill/>
                      <a:ln>
                        <a:noFill/>
                      </a:ln>
                      <a:extLst/>
                    </p:spPr>
                  </p:pic>
                </p:oleObj>
              </mc:Fallback>
            </mc:AlternateContent>
          </a:graphicData>
        </a:graphic>
      </p:graphicFrame>
    </p:spTree>
    <p:extLst>
      <p:ext uri="{BB962C8B-B14F-4D97-AF65-F5344CB8AC3E}">
        <p14:creationId xmlns:p14="http://schemas.microsoft.com/office/powerpoint/2010/main" val="330618419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Detector </a:t>
            </a:r>
            <a:r>
              <a:rPr lang="en-US" dirty="0" smtClean="0"/>
              <a:t>Efficiency (</a:t>
            </a:r>
            <a:r>
              <a:rPr lang="en-US" dirty="0" err="1" smtClean="0"/>
              <a:t>E</a:t>
            </a:r>
            <a:r>
              <a:rPr lang="en-US" baseline="-25000" dirty="0" err="1" smtClean="0"/>
              <a:t>detector</a:t>
            </a:r>
            <a:r>
              <a:rPr lang="en-US" dirty="0"/>
              <a:t>)</a:t>
            </a:r>
            <a:r>
              <a:rPr lang="en-US" dirty="0" smtClean="0"/>
              <a:t> </a:t>
            </a:r>
            <a:r>
              <a:rPr lang="en-US" dirty="0" err="1" smtClean="0"/>
              <a:t>Vs</a:t>
            </a:r>
            <a:r>
              <a:rPr lang="en-US" dirty="0" smtClean="0"/>
              <a:t> </a:t>
            </a:r>
            <a:r>
              <a:rPr lang="en-US" dirty="0" smtClean="0"/>
              <a:t>Time</a:t>
            </a:r>
            <a:endParaRPr lang="en-US" dirty="0"/>
          </a:p>
        </p:txBody>
      </p:sp>
      <p:pic>
        <p:nvPicPr>
          <p:cNvPr id="4" name="Picture 3" descr="ER_03_summ_adp.png"/>
          <p:cNvPicPr>
            <a:picLocks noChangeAspect="1"/>
          </p:cNvPicPr>
          <p:nvPr/>
        </p:nvPicPr>
        <p:blipFill>
          <a:blip r:embed="rId2"/>
          <a:srcRect t="2339" b="6969"/>
          <a:stretch>
            <a:fillRect/>
          </a:stretch>
        </p:blipFill>
        <p:spPr>
          <a:xfrm>
            <a:off x="914400" y="901700"/>
            <a:ext cx="6324599" cy="4432300"/>
          </a:xfrm>
          <a:prstGeom prst="rect">
            <a:avLst/>
          </a:prstGeom>
        </p:spPr>
      </p:pic>
      <p:sp>
        <p:nvSpPr>
          <p:cNvPr id="3" name="Content Placeholder 2"/>
          <p:cNvSpPr>
            <a:spLocks noGrp="1"/>
          </p:cNvSpPr>
          <p:nvPr>
            <p:ph idx="1"/>
          </p:nvPr>
        </p:nvSpPr>
        <p:spPr>
          <a:xfrm>
            <a:off x="59266" y="5147733"/>
            <a:ext cx="9110134" cy="1676400"/>
          </a:xfrm>
        </p:spPr>
        <p:txBody>
          <a:bodyPr/>
          <a:lstStyle/>
          <a:p>
            <a:r>
              <a:rPr lang="en-US" sz="1300" b="0" dirty="0" smtClean="0"/>
              <a:t>Detector efficiency is the coincidence rate (</a:t>
            </a:r>
            <a:r>
              <a:rPr lang="en-US" sz="1300" b="0" dirty="0" err="1" smtClean="0"/>
              <a:t>Nc</a:t>
            </a:r>
            <a:r>
              <a:rPr lang="en-US" sz="1300" b="0" dirty="0" smtClean="0"/>
              <a:t>) squared divided by the product of the primary (</a:t>
            </a:r>
            <a:r>
              <a:rPr lang="en-US" sz="1300" b="0" dirty="0" err="1" smtClean="0"/>
              <a:t>Np</a:t>
            </a:r>
            <a:r>
              <a:rPr lang="en-US" sz="1300" b="0" dirty="0" smtClean="0"/>
              <a:t>) and secondary (Ns) rates.</a:t>
            </a:r>
          </a:p>
          <a:p>
            <a:r>
              <a:rPr lang="en-US" sz="1300" b="0" dirty="0" smtClean="0"/>
              <a:t>The </a:t>
            </a:r>
            <a:r>
              <a:rPr lang="en-US" sz="1300" b="0" dirty="0" smtClean="0"/>
              <a:t>top above plot shows the detector efficiency as a function of time. The black bar indicates the duty cycle of the instrument.</a:t>
            </a:r>
          </a:p>
          <a:p>
            <a:r>
              <a:rPr lang="en-US" sz="1300" b="0" dirty="0" smtClean="0"/>
              <a:t>The efficiency points shown were taken during CEM gain tests.</a:t>
            </a:r>
          </a:p>
          <a:p>
            <a:r>
              <a:rPr lang="en-US" sz="1300" b="0" dirty="0" smtClean="0"/>
              <a:t>The bottom plots show the CEM operation voltages.</a:t>
            </a:r>
          </a:p>
          <a:p>
            <a:r>
              <a:rPr lang="en-US" sz="1300" b="0" dirty="0" smtClean="0">
                <a:solidFill>
                  <a:srgbClr val="FF0000"/>
                </a:solidFill>
              </a:rPr>
              <a:t>The thick black line under the colored lines corresponds to the final lookup table values.</a:t>
            </a:r>
            <a:endParaRPr lang="en-US" sz="1300" b="0" dirty="0">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650" name="Group 16"/>
          <p:cNvGrpSpPr>
            <a:grpSpLocks noChangeAspect="1"/>
          </p:cNvGrpSpPr>
          <p:nvPr/>
        </p:nvGrpSpPr>
        <p:grpSpPr bwMode="auto">
          <a:xfrm>
            <a:off x="152400" y="1066800"/>
            <a:ext cx="8609013" cy="4419600"/>
            <a:chOff x="762000" y="2057400"/>
            <a:chExt cx="7269034" cy="3731768"/>
          </a:xfrm>
        </p:grpSpPr>
        <p:pic>
          <p:nvPicPr>
            <p:cNvPr id="27655" name="Picture 7" descr="coin_energy_theta_color_norm3.png"/>
            <p:cNvPicPr>
              <a:picLocks noChangeAspect="1"/>
            </p:cNvPicPr>
            <p:nvPr/>
          </p:nvPicPr>
          <p:blipFill>
            <a:blip r:embed="rId3"/>
            <a:srcRect/>
            <a:stretch>
              <a:fillRect/>
            </a:stretch>
          </p:blipFill>
          <p:spPr bwMode="auto">
            <a:xfrm>
              <a:off x="762000" y="2057400"/>
              <a:ext cx="3802303" cy="3596783"/>
            </a:xfrm>
            <a:prstGeom prst="rect">
              <a:avLst/>
            </a:prstGeom>
            <a:noFill/>
            <a:ln w="9525">
              <a:noFill/>
              <a:miter lim="800000"/>
              <a:headEnd/>
              <a:tailEnd/>
            </a:ln>
          </p:spPr>
        </p:pic>
        <p:pic>
          <p:nvPicPr>
            <p:cNvPr id="27656" name="Picture 9" descr="1000_weennie.png"/>
            <p:cNvPicPr>
              <a:picLocks noChangeAspect="1"/>
            </p:cNvPicPr>
            <p:nvPr/>
          </p:nvPicPr>
          <p:blipFill>
            <a:blip r:embed="rId4"/>
            <a:srcRect l="5399" t="33055" r="57195" b="37778"/>
            <a:stretch>
              <a:fillRect/>
            </a:stretch>
          </p:blipFill>
          <p:spPr bwMode="auto">
            <a:xfrm>
              <a:off x="4787228" y="2514165"/>
              <a:ext cx="3243806" cy="3275003"/>
            </a:xfrm>
            <a:prstGeom prst="rect">
              <a:avLst/>
            </a:prstGeom>
            <a:noFill/>
            <a:ln w="9525">
              <a:noFill/>
              <a:miter lim="800000"/>
              <a:headEnd/>
              <a:tailEnd/>
            </a:ln>
          </p:spPr>
        </p:pic>
      </p:grpSp>
      <p:sp>
        <p:nvSpPr>
          <p:cNvPr id="27651" name="Title 1"/>
          <p:cNvSpPr>
            <a:spLocks noGrp="1"/>
          </p:cNvSpPr>
          <p:nvPr>
            <p:ph type="title"/>
          </p:nvPr>
        </p:nvSpPr>
        <p:spPr/>
        <p:txBody>
          <a:bodyPr/>
          <a:lstStyle/>
          <a:p>
            <a:r>
              <a:rPr lang="en-US" dirty="0" smtClean="0"/>
              <a:t>Energy</a:t>
            </a:r>
            <a:r>
              <a:rPr lang="en-US" dirty="0" smtClean="0"/>
              <a:t>-</a:t>
            </a:r>
            <a:r>
              <a:rPr lang="en-US" dirty="0" err="1" smtClean="0"/>
              <a:t>θ</a:t>
            </a:r>
            <a:r>
              <a:rPr lang="en-US" dirty="0" smtClean="0"/>
              <a:t> </a:t>
            </a:r>
            <a:r>
              <a:rPr lang="en-US" dirty="0" smtClean="0"/>
              <a:t>Response (            )</a:t>
            </a:r>
            <a:endParaRPr lang="en-US" dirty="0" smtClean="0"/>
          </a:p>
        </p:txBody>
      </p:sp>
      <p:sp>
        <p:nvSpPr>
          <p:cNvPr id="27652" name="Content Placeholder 10"/>
          <p:cNvSpPr>
            <a:spLocks noGrp="1"/>
          </p:cNvSpPr>
          <p:nvPr>
            <p:ph idx="1"/>
          </p:nvPr>
        </p:nvSpPr>
        <p:spPr>
          <a:xfrm>
            <a:off x="685800" y="5562600"/>
            <a:ext cx="7772400" cy="990600"/>
          </a:xfrm>
        </p:spPr>
        <p:txBody>
          <a:bodyPr/>
          <a:lstStyle/>
          <a:p>
            <a:r>
              <a:rPr lang="en-US" sz="2000" b="0" smtClean="0"/>
              <a:t>We use the simulated energy-θ response curves scaled to match the lab calibration at 1000 eV to charcterize the energy- θ response (w(E/Es,θ)).</a:t>
            </a:r>
          </a:p>
        </p:txBody>
      </p:sp>
      <p:sp>
        <p:nvSpPr>
          <p:cNvPr id="27653" name="TextBox 122"/>
          <p:cNvSpPr txBox="1">
            <a:spLocks noChangeArrowheads="1"/>
          </p:cNvSpPr>
          <p:nvPr/>
        </p:nvSpPr>
        <p:spPr bwMode="auto">
          <a:xfrm>
            <a:off x="1447800" y="1219200"/>
            <a:ext cx="1828800" cy="338138"/>
          </a:xfrm>
          <a:prstGeom prst="rect">
            <a:avLst/>
          </a:prstGeom>
          <a:solidFill>
            <a:srgbClr val="C5E3FF"/>
          </a:solidFill>
          <a:ln w="9525">
            <a:noFill/>
            <a:miter lim="800000"/>
            <a:headEnd/>
            <a:tailEnd/>
          </a:ln>
        </p:spPr>
        <p:txBody>
          <a:bodyPr>
            <a:prstTxWarp prst="textNoShape">
              <a:avLst/>
            </a:prstTxWarp>
            <a:spAutoFit/>
          </a:bodyPr>
          <a:lstStyle/>
          <a:p>
            <a:pPr algn="ctr" eaLnBrk="0" hangingPunct="0"/>
            <a:r>
              <a:rPr lang="en-US" i="1"/>
              <a:t>Lab Calibration </a:t>
            </a:r>
          </a:p>
        </p:txBody>
      </p:sp>
      <p:sp>
        <p:nvSpPr>
          <p:cNvPr id="27654" name="TextBox 122"/>
          <p:cNvSpPr txBox="1">
            <a:spLocks noChangeArrowheads="1"/>
          </p:cNvSpPr>
          <p:nvPr/>
        </p:nvSpPr>
        <p:spPr bwMode="auto">
          <a:xfrm>
            <a:off x="6019800" y="1219200"/>
            <a:ext cx="2055813" cy="381000"/>
          </a:xfrm>
          <a:prstGeom prst="rect">
            <a:avLst/>
          </a:prstGeom>
          <a:solidFill>
            <a:srgbClr val="C5E3FF"/>
          </a:solidFill>
          <a:ln w="9525">
            <a:noFill/>
            <a:miter lim="800000"/>
            <a:headEnd/>
            <a:tailEnd/>
          </a:ln>
        </p:spPr>
        <p:txBody>
          <a:bodyPr>
            <a:prstTxWarp prst="textNoShape">
              <a:avLst/>
            </a:prstTxWarp>
            <a:spAutoFit/>
          </a:bodyPr>
          <a:lstStyle/>
          <a:p>
            <a:pPr algn="ctr" eaLnBrk="0" hangingPunct="0"/>
            <a:r>
              <a:rPr lang="en-US" i="1"/>
              <a:t>Scaled Simulation</a:t>
            </a:r>
          </a:p>
        </p:txBody>
      </p:sp>
      <p:graphicFrame>
        <p:nvGraphicFramePr>
          <p:cNvPr id="2" name="Object 1"/>
          <p:cNvGraphicFramePr>
            <a:graphicFrameLocks noChangeAspect="1"/>
          </p:cNvGraphicFramePr>
          <p:nvPr>
            <p:extLst>
              <p:ext uri="{D42A27DB-BD31-4B8C-83A1-F6EECF244321}">
                <p14:modId xmlns:p14="http://schemas.microsoft.com/office/powerpoint/2010/main" val="1460119433"/>
              </p:ext>
            </p:extLst>
          </p:nvPr>
        </p:nvGraphicFramePr>
        <p:xfrm>
          <a:off x="5571067" y="245533"/>
          <a:ext cx="1270000" cy="457200"/>
        </p:xfrm>
        <a:graphic>
          <a:graphicData uri="http://schemas.openxmlformats.org/presentationml/2006/ole">
            <mc:AlternateContent xmlns:mc="http://schemas.openxmlformats.org/markup-compatibility/2006">
              <mc:Choice xmlns:v="urn:schemas-microsoft-com:vml" Requires="v">
                <p:oleObj spid="_x0000_s157721" name="Equation" r:id="rId5" imgW="723900" imgH="241300" progId="Equation.3">
                  <p:embed/>
                </p:oleObj>
              </mc:Choice>
              <mc:Fallback>
                <p:oleObj name="Equation" r:id="rId5" imgW="723900" imgH="241300" progId="Equation.3">
                  <p:embed/>
                  <p:pic>
                    <p:nvPicPr>
                      <p:cNvPr id="0" name=""/>
                      <p:cNvPicPr/>
                      <p:nvPr/>
                    </p:nvPicPr>
                    <p:blipFill>
                      <a:blip r:embed="rId6"/>
                      <a:stretch>
                        <a:fillRect/>
                      </a:stretch>
                    </p:blipFill>
                    <p:spPr>
                      <a:xfrm>
                        <a:off x="5571067" y="245533"/>
                        <a:ext cx="1270000" cy="457200"/>
                      </a:xfrm>
                      <a:prstGeom prst="rect">
                        <a:avLst/>
                      </a:prstGeom>
                    </p:spPr>
                  </p:pic>
                </p:oleObj>
              </mc:Fallback>
            </mc:AlternateContent>
          </a:graphicData>
        </a:graphic>
      </p:graphicFrame>
    </p:spTree>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p:txBody>
          <a:bodyPr/>
          <a:lstStyle/>
          <a:p>
            <a:r>
              <a:rPr lang="en-US" dirty="0" smtClean="0"/>
              <a:t>Phi Response (          )</a:t>
            </a:r>
            <a:endParaRPr lang="en-US" dirty="0" smtClean="0"/>
          </a:p>
        </p:txBody>
      </p:sp>
      <p:pic>
        <p:nvPicPr>
          <p:cNvPr id="28675" name="Picture 3" descr="esa_fov_norm_spliced_smoothedmask_reverse.png"/>
          <p:cNvPicPr>
            <a:picLocks noChangeAspect="1"/>
          </p:cNvPicPr>
          <p:nvPr/>
        </p:nvPicPr>
        <p:blipFill>
          <a:blip r:embed="rId3"/>
          <a:srcRect t="6737"/>
          <a:stretch>
            <a:fillRect/>
          </a:stretch>
        </p:blipFill>
        <p:spPr bwMode="auto">
          <a:xfrm>
            <a:off x="0" y="3926626"/>
            <a:ext cx="7620000" cy="2931374"/>
          </a:xfrm>
          <a:prstGeom prst="rect">
            <a:avLst/>
          </a:prstGeom>
          <a:noFill/>
          <a:ln w="9525">
            <a:noFill/>
            <a:miter lim="800000"/>
            <a:headEnd/>
            <a:tailEnd/>
          </a:ln>
        </p:spPr>
      </p:pic>
      <p:pic>
        <p:nvPicPr>
          <p:cNvPr id="28676" name="Picture 4" descr="esa_fov_ave_az_center_pnorm_spliced_smoothed.png"/>
          <p:cNvPicPr>
            <a:picLocks noChangeAspect="1"/>
          </p:cNvPicPr>
          <p:nvPr/>
        </p:nvPicPr>
        <p:blipFill>
          <a:blip r:embed="rId4"/>
          <a:srcRect t="3990"/>
          <a:stretch>
            <a:fillRect/>
          </a:stretch>
        </p:blipFill>
        <p:spPr bwMode="auto">
          <a:xfrm>
            <a:off x="152400" y="990600"/>
            <a:ext cx="5334000" cy="2972852"/>
          </a:xfrm>
          <a:prstGeom prst="rect">
            <a:avLst/>
          </a:prstGeom>
          <a:noFill/>
          <a:ln w="9525">
            <a:noFill/>
            <a:miter lim="800000"/>
            <a:headEnd/>
            <a:tailEnd/>
          </a:ln>
        </p:spPr>
      </p:pic>
      <p:sp>
        <p:nvSpPr>
          <p:cNvPr id="28677" name="Content Placeholder 2"/>
          <p:cNvSpPr>
            <a:spLocks noGrp="1"/>
          </p:cNvSpPr>
          <p:nvPr>
            <p:ph idx="1"/>
          </p:nvPr>
        </p:nvSpPr>
        <p:spPr>
          <a:xfrm>
            <a:off x="5867400" y="990600"/>
            <a:ext cx="3124200" cy="2667000"/>
          </a:xfrm>
        </p:spPr>
        <p:txBody>
          <a:bodyPr/>
          <a:lstStyle/>
          <a:p>
            <a:pPr marL="0" indent="0">
              <a:buNone/>
            </a:pPr>
            <a:r>
              <a:rPr lang="en-US" sz="2000" b="0" dirty="0" smtClean="0"/>
              <a:t>To derive the </a:t>
            </a:r>
            <a:r>
              <a:rPr lang="en-US" sz="2000" b="0" dirty="0" err="1">
                <a:ea typeface="Lucida Grande" charset="0"/>
                <a:cs typeface="Lucida Grande" charset="0"/>
              </a:rPr>
              <a:t>ϕ</a:t>
            </a:r>
            <a:r>
              <a:rPr lang="en-US" sz="2000" b="0" dirty="0" smtClean="0"/>
              <a:t> response (shown left) we used the center of </a:t>
            </a:r>
            <a:r>
              <a:rPr lang="en-US" sz="2000" b="0" dirty="0" smtClean="0"/>
              <a:t>the </a:t>
            </a:r>
            <a:r>
              <a:rPr lang="en-US" sz="2000" b="0" dirty="0" smtClean="0"/>
              <a:t>laboratory  </a:t>
            </a:r>
            <a:r>
              <a:rPr lang="en-US" sz="2000" b="0" dirty="0" err="1" smtClean="0"/>
              <a:t>θ</a:t>
            </a:r>
            <a:r>
              <a:rPr lang="en-US" sz="2000" b="0" dirty="0" smtClean="0"/>
              <a:t> </a:t>
            </a:r>
            <a:r>
              <a:rPr lang="en-US" sz="2000" b="0" dirty="0" smtClean="0"/>
              <a:t>and </a:t>
            </a:r>
            <a:r>
              <a:rPr lang="en-US" sz="2000" b="0" dirty="0" err="1" smtClean="0">
                <a:ea typeface="Lucida Grande" charset="0"/>
                <a:cs typeface="Lucida Grande" charset="0"/>
              </a:rPr>
              <a:t>ϕ</a:t>
            </a:r>
            <a:r>
              <a:rPr lang="en-US" sz="2000" b="0" dirty="0" smtClean="0">
                <a:ea typeface="Lucida Grande" charset="0"/>
                <a:cs typeface="Lucida Grande" charset="0"/>
              </a:rPr>
              <a:t> </a:t>
            </a:r>
            <a:r>
              <a:rPr lang="en-US" sz="2000" b="0" dirty="0" smtClean="0">
                <a:ea typeface="Lucida Grande" charset="0"/>
                <a:cs typeface="Lucida Grande" charset="0"/>
              </a:rPr>
              <a:t>response taken with a </a:t>
            </a:r>
            <a:r>
              <a:rPr lang="en-US" sz="2000" b="0" dirty="0" smtClean="0">
                <a:ea typeface="Lucida Grande" charset="0"/>
                <a:cs typeface="Lucida Grande" charset="0"/>
              </a:rPr>
              <a:t>1000 </a:t>
            </a:r>
            <a:r>
              <a:rPr lang="en-US" sz="2000" b="0" dirty="0" err="1" smtClean="0">
                <a:ea typeface="Lucida Grande" charset="0"/>
                <a:cs typeface="Lucida Grande" charset="0"/>
              </a:rPr>
              <a:t>eV</a:t>
            </a:r>
            <a:r>
              <a:rPr lang="en-US" sz="2000" b="0" dirty="0" smtClean="0">
                <a:ea typeface="Lucida Grande" charset="0"/>
                <a:cs typeface="Lucida Grande" charset="0"/>
              </a:rPr>
              <a:t> beam (shown below)  </a:t>
            </a:r>
            <a:r>
              <a:rPr lang="en-US" sz="2000" b="0" dirty="0" smtClean="0">
                <a:ea typeface="Lucida Grande" charset="0"/>
                <a:cs typeface="Lucida Grande" charset="0"/>
              </a:rPr>
              <a:t>to characterize the </a:t>
            </a:r>
            <a:r>
              <a:rPr lang="en-US" sz="2000" b="0" dirty="0" err="1" smtClean="0">
                <a:ea typeface="Lucida Grande" charset="0"/>
                <a:cs typeface="Lucida Grande" charset="0"/>
              </a:rPr>
              <a:t>ϕ</a:t>
            </a:r>
            <a:r>
              <a:rPr lang="en-US" sz="2000" b="0" dirty="0" smtClean="0">
                <a:ea typeface="Lucida Grande" charset="0"/>
                <a:cs typeface="Lucida Grande" charset="0"/>
              </a:rPr>
              <a:t> angle transmission </a:t>
            </a:r>
            <a:r>
              <a:rPr lang="en-US" sz="2000" b="0" dirty="0" smtClean="0">
                <a:ea typeface="Lucida Grande" charset="0"/>
                <a:cs typeface="Lucida Grande" charset="0"/>
              </a:rPr>
              <a:t>(p(</a:t>
            </a:r>
            <a:r>
              <a:rPr lang="en-US" sz="2000" b="0" dirty="0" err="1" smtClean="0">
                <a:ea typeface="Lucida Grande" charset="0"/>
                <a:cs typeface="Lucida Grande" charset="0"/>
              </a:rPr>
              <a:t>ϕ</a:t>
            </a:r>
            <a:r>
              <a:rPr lang="en-US" sz="2000" b="0" dirty="0" smtClean="0">
                <a:ea typeface="Lucida Grande" charset="0"/>
                <a:cs typeface="Lucida Grande" charset="0"/>
              </a:rPr>
              <a:t>)).  </a:t>
            </a:r>
            <a:r>
              <a:rPr lang="en-US" sz="2000" b="0" dirty="0" smtClean="0"/>
              <a:t> </a:t>
            </a:r>
          </a:p>
        </p:txBody>
      </p:sp>
      <p:graphicFrame>
        <p:nvGraphicFramePr>
          <p:cNvPr id="2" name="Object 1"/>
          <p:cNvGraphicFramePr>
            <a:graphicFrameLocks noChangeAspect="1"/>
          </p:cNvGraphicFramePr>
          <p:nvPr>
            <p:extLst>
              <p:ext uri="{D42A27DB-BD31-4B8C-83A1-F6EECF244321}">
                <p14:modId xmlns:p14="http://schemas.microsoft.com/office/powerpoint/2010/main" val="1748597964"/>
              </p:ext>
            </p:extLst>
          </p:nvPr>
        </p:nvGraphicFramePr>
        <p:xfrm>
          <a:off x="5257800" y="152400"/>
          <a:ext cx="821155" cy="577850"/>
        </p:xfrm>
        <a:graphic>
          <a:graphicData uri="http://schemas.openxmlformats.org/presentationml/2006/ole">
            <mc:AlternateContent xmlns:mc="http://schemas.openxmlformats.org/markup-compatibility/2006">
              <mc:Choice xmlns:v="urn:schemas-microsoft-com:vml" Requires="v">
                <p:oleObj spid="_x0000_s158744" name="Equation" r:id="rId5" imgW="342900" imgH="241300" progId="Equation.3">
                  <p:embed/>
                </p:oleObj>
              </mc:Choice>
              <mc:Fallback>
                <p:oleObj name="Equation" r:id="rId5" imgW="342900" imgH="241300" progId="Equation.3">
                  <p:embed/>
                  <p:pic>
                    <p:nvPicPr>
                      <p:cNvPr id="0" name=""/>
                      <p:cNvPicPr/>
                      <p:nvPr/>
                    </p:nvPicPr>
                    <p:blipFill>
                      <a:blip r:embed="rId6"/>
                      <a:stretch>
                        <a:fillRect/>
                      </a:stretch>
                    </p:blipFill>
                    <p:spPr>
                      <a:xfrm>
                        <a:off x="5257800" y="152400"/>
                        <a:ext cx="821155" cy="577850"/>
                      </a:xfrm>
                      <a:prstGeom prst="rect">
                        <a:avLst/>
                      </a:prstGeom>
                    </p:spPr>
                  </p:pic>
                </p:oleObj>
              </mc:Fallback>
            </mc:AlternateContent>
          </a:graphicData>
        </a:graphic>
      </p:graphicFrame>
    </p:spTree>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5" descr="ang_spin_b_swa_0237948096_0x584_sci_1c.png"/>
          <p:cNvPicPr>
            <a:picLocks noChangeAspect="1"/>
          </p:cNvPicPr>
          <p:nvPr/>
        </p:nvPicPr>
        <p:blipFill>
          <a:blip r:embed="rId3"/>
          <a:srcRect t="7407" r="49789" b="33148"/>
          <a:stretch>
            <a:fillRect/>
          </a:stretch>
        </p:blipFill>
        <p:spPr bwMode="auto">
          <a:xfrm>
            <a:off x="5791200" y="1676400"/>
            <a:ext cx="3276600" cy="5022850"/>
          </a:xfrm>
          <a:prstGeom prst="rect">
            <a:avLst/>
          </a:prstGeom>
          <a:noFill/>
          <a:ln w="9525">
            <a:noFill/>
            <a:miter lim="800000"/>
            <a:headEnd/>
            <a:tailEnd/>
          </a:ln>
        </p:spPr>
      </p:pic>
      <p:sp>
        <p:nvSpPr>
          <p:cNvPr id="18435" name="Title 1"/>
          <p:cNvSpPr>
            <a:spLocks noGrp="1"/>
          </p:cNvSpPr>
          <p:nvPr>
            <p:ph type="title"/>
          </p:nvPr>
        </p:nvSpPr>
        <p:spPr/>
        <p:txBody>
          <a:bodyPr/>
          <a:lstStyle/>
          <a:p>
            <a:r>
              <a:rPr lang="en-US" smtClean="0"/>
              <a:t>SWAP Instrument and Data</a:t>
            </a:r>
          </a:p>
        </p:txBody>
      </p:sp>
      <p:sp>
        <p:nvSpPr>
          <p:cNvPr id="18436" name="Content Placeholder 2"/>
          <p:cNvSpPr>
            <a:spLocks noGrp="1"/>
          </p:cNvSpPr>
          <p:nvPr>
            <p:ph idx="1"/>
          </p:nvPr>
        </p:nvSpPr>
        <p:spPr>
          <a:xfrm>
            <a:off x="0" y="914400"/>
            <a:ext cx="6172200" cy="2133600"/>
          </a:xfrm>
        </p:spPr>
        <p:txBody>
          <a:bodyPr/>
          <a:lstStyle/>
          <a:p>
            <a:r>
              <a:rPr lang="en-US" sz="1900" b="0" smtClean="0"/>
              <a:t>Ions that enter any where in our 10 by 276° aperture get focused onto a pair of channel electron multipliers (CEM).</a:t>
            </a:r>
          </a:p>
          <a:p>
            <a:r>
              <a:rPr lang="en-US" sz="1900" b="0" smtClean="0"/>
              <a:t>Each coarse sweep has 64 steps and takes 32 sec. </a:t>
            </a:r>
          </a:p>
          <a:p>
            <a:r>
              <a:rPr lang="en-US" sz="1900" b="0" smtClean="0"/>
              <a:t>Fine sweeps are centered on the peak energy found in the coarse scan and also has 64 steps taken in 32 sec.</a:t>
            </a:r>
          </a:p>
          <a:p>
            <a:r>
              <a:rPr lang="en-US" sz="1900" b="0" smtClean="0"/>
              <a:t>Each step has an accumulation time of 390 msec.</a:t>
            </a:r>
          </a:p>
          <a:p>
            <a:endParaRPr lang="en-US" sz="1900" b="0" smtClean="0"/>
          </a:p>
        </p:txBody>
      </p:sp>
      <p:pic>
        <p:nvPicPr>
          <p:cNvPr id="18437" name="Picture 4" descr="swap_diagram.jpg"/>
          <p:cNvPicPr>
            <a:picLocks noChangeAspect="1"/>
          </p:cNvPicPr>
          <p:nvPr/>
        </p:nvPicPr>
        <p:blipFill>
          <a:blip r:embed="rId4"/>
          <a:srcRect l="11084" t="7222" r="10464" b="48889"/>
          <a:stretch>
            <a:fillRect/>
          </a:stretch>
        </p:blipFill>
        <p:spPr bwMode="auto">
          <a:xfrm>
            <a:off x="381000" y="3581400"/>
            <a:ext cx="3657600" cy="3100388"/>
          </a:xfrm>
          <a:prstGeom prst="rect">
            <a:avLst/>
          </a:prstGeom>
          <a:noFill/>
          <a:ln w="9525">
            <a:noFill/>
            <a:miter lim="800000"/>
            <a:headEnd/>
            <a:tailEnd/>
          </a:ln>
        </p:spPr>
      </p:pic>
      <p:sp>
        <p:nvSpPr>
          <p:cNvPr id="7" name="TextBox 6"/>
          <p:cNvSpPr txBox="1"/>
          <p:nvPr/>
        </p:nvSpPr>
        <p:spPr>
          <a:xfrm>
            <a:off x="6705600" y="2051050"/>
            <a:ext cx="1143000" cy="503238"/>
          </a:xfrm>
          <a:prstGeom prst="rect">
            <a:avLst/>
          </a:prstGeom>
          <a:noFill/>
        </p:spPr>
        <p:txBody>
          <a:bodyPr>
            <a:spAutoFit/>
          </a:bodyPr>
          <a:lstStyle/>
          <a:p>
            <a:pPr>
              <a:defRPr/>
            </a:pPr>
            <a:r>
              <a:rPr lang="en-US" sz="2000" b="0" baseline="-25000" dirty="0">
                <a:solidFill>
                  <a:srgbClr val="FF37BB"/>
                </a:solidFill>
                <a:latin typeface="+mn-lt"/>
              </a:rPr>
              <a:t>26.96 AU</a:t>
            </a:r>
          </a:p>
          <a:p>
            <a:pPr>
              <a:defRPr/>
            </a:pPr>
            <a:r>
              <a:rPr lang="en-US" sz="2000" b="0" baseline="-25000" dirty="0">
                <a:solidFill>
                  <a:srgbClr val="FF37BB"/>
                </a:solidFill>
                <a:latin typeface="+mn-lt"/>
              </a:rPr>
              <a:t>08/04/2013</a:t>
            </a:r>
          </a:p>
        </p:txBody>
      </p:sp>
      <p:sp>
        <p:nvSpPr>
          <p:cNvPr id="8" name="TextBox 7"/>
          <p:cNvSpPr txBox="1"/>
          <p:nvPr/>
        </p:nvSpPr>
        <p:spPr>
          <a:xfrm>
            <a:off x="7848600" y="2176046"/>
            <a:ext cx="1066800" cy="338554"/>
          </a:xfrm>
          <a:prstGeom prst="rect">
            <a:avLst/>
          </a:prstGeom>
          <a:noFill/>
        </p:spPr>
        <p:txBody>
          <a:bodyPr wrap="square" rtlCol="0">
            <a:spAutoFit/>
          </a:bodyPr>
          <a:lstStyle/>
          <a:p>
            <a:r>
              <a:rPr lang="en-US" dirty="0" smtClean="0">
                <a:latin typeface="Arial"/>
                <a:cs typeface="Arial"/>
              </a:rPr>
              <a:t>H</a:t>
            </a:r>
            <a:r>
              <a:rPr lang="en-US" baseline="30000" dirty="0" smtClean="0">
                <a:latin typeface="Arial"/>
                <a:cs typeface="Arial"/>
              </a:rPr>
              <a:t>+</a:t>
            </a:r>
            <a:endParaRPr lang="en-US" baseline="30000" dirty="0">
              <a:latin typeface="Arial"/>
              <a:cs typeface="Arial"/>
            </a:endParaRPr>
          </a:p>
        </p:txBody>
      </p:sp>
      <p:sp>
        <p:nvSpPr>
          <p:cNvPr id="9" name="TextBox 8"/>
          <p:cNvSpPr txBox="1"/>
          <p:nvPr/>
        </p:nvSpPr>
        <p:spPr>
          <a:xfrm>
            <a:off x="8077200" y="2667000"/>
            <a:ext cx="1066800" cy="338554"/>
          </a:xfrm>
          <a:prstGeom prst="rect">
            <a:avLst/>
          </a:prstGeom>
          <a:noFill/>
        </p:spPr>
        <p:txBody>
          <a:bodyPr wrap="square" rtlCol="0">
            <a:spAutoFit/>
          </a:bodyPr>
          <a:lstStyle/>
          <a:p>
            <a:r>
              <a:rPr lang="en-US" dirty="0" smtClean="0">
                <a:latin typeface="Arial"/>
                <a:cs typeface="Arial"/>
              </a:rPr>
              <a:t>He</a:t>
            </a:r>
            <a:r>
              <a:rPr lang="en-US" baseline="30000" dirty="0" smtClean="0">
                <a:latin typeface="Arial"/>
                <a:cs typeface="Arial"/>
              </a:rPr>
              <a:t>++</a:t>
            </a:r>
            <a:endParaRPr lang="en-US" baseline="30000" dirty="0">
              <a:latin typeface="Arial"/>
              <a:cs typeface="Arial"/>
            </a:endParaRPr>
          </a:p>
        </p:txBody>
      </p:sp>
    </p:spTree>
    <p:extLst>
      <p:ext uri="{BB962C8B-B14F-4D97-AF65-F5344CB8AC3E}">
        <p14:creationId xmlns:p14="http://schemas.microsoft.com/office/powerpoint/2010/main" val="386902313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triangl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a:ln>
              <a:noFill/>
            </a:ln>
            <a:solidFill>
              <a:schemeClr val="tx1"/>
            </a:solidFill>
            <a:effectLst/>
            <a:latin typeface="Times New Roman"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triangl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a:ln>
              <a:noFill/>
            </a:ln>
            <a:solidFill>
              <a:schemeClr val="tx1"/>
            </a:solidFill>
            <a:effectLst/>
            <a:latin typeface="Times New Roman"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Macintosh HD:Microsoft Office 98:Templates:Blank Presentation</Template>
  <TotalTime>104100</TotalTime>
  <Words>575</Words>
  <Application>Microsoft Macintosh PowerPoint</Application>
  <PresentationFormat>On-screen Show (4:3)</PresentationFormat>
  <Paragraphs>63</Paragraphs>
  <Slides>10</Slides>
  <Notes>3</Notes>
  <HiddenSlides>0</HiddenSlides>
  <MMClips>0</MMClips>
  <ScaleCrop>false</ScaleCrop>
  <HeadingPairs>
    <vt:vector size="8" baseType="variant">
      <vt:variant>
        <vt:lpstr>Theme</vt:lpstr>
      </vt:variant>
      <vt:variant>
        <vt:i4>1</vt:i4>
      </vt:variant>
      <vt:variant>
        <vt:lpstr>Links</vt:lpstr>
      </vt:variant>
      <vt:variant>
        <vt:i4>1</vt:i4>
      </vt:variant>
      <vt:variant>
        <vt:lpstr>Embedded OLE Servers</vt:lpstr>
      </vt:variant>
      <vt:variant>
        <vt:i4>1</vt:i4>
      </vt:variant>
      <vt:variant>
        <vt:lpstr>Slide Titles</vt:lpstr>
      </vt:variant>
      <vt:variant>
        <vt:i4>10</vt:i4>
      </vt:variant>
    </vt:vector>
  </HeadingPairs>
  <TitlesOfParts>
    <vt:vector size="13" baseType="lpstr">
      <vt:lpstr>Blank Presentation</vt:lpstr>
      <vt:lpstr>Untitled:Users:helliott:Desktop:derivation_swap_fits_angle_cal_up.docx!OLE_LINK2</vt:lpstr>
      <vt:lpstr>Microsoft Equation</vt:lpstr>
      <vt:lpstr>Coordinate system</vt:lpstr>
      <vt:lpstr>New Horizons Trajectory</vt:lpstr>
      <vt:lpstr>Radial Component of  Spacecraft Velocity </vt:lpstr>
      <vt:lpstr>Comprehensive Model</vt:lpstr>
      <vt:lpstr>Effective Area</vt:lpstr>
      <vt:lpstr>Detector Efficiency (Edetector) Vs Time</vt:lpstr>
      <vt:lpstr>Energy-θ Response (            )</vt:lpstr>
      <vt:lpstr>Phi Response (          )</vt:lpstr>
      <vt:lpstr>SWAP Instrument and Data</vt:lpstr>
      <vt:lpstr>Distribution Examples  at Different Distances</vt:lpstr>
    </vt:vector>
  </TitlesOfParts>
  <Company>_x0010_瀀Á￘̯썠뿿쵠͵慰Á￘_x0010_웼뿿쵐</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SWAP Jupiter Operations</dc:title>
  <dc:creator>Heather Elliott</dc:creator>
  <cp:keywords/>
  <cp:lastModifiedBy>swri</cp:lastModifiedBy>
  <cp:revision>936</cp:revision>
  <cp:lastPrinted>2014-09-24T12:25:02Z</cp:lastPrinted>
  <dcterms:created xsi:type="dcterms:W3CDTF">2014-08-25T15:37:48Z</dcterms:created>
  <dcterms:modified xsi:type="dcterms:W3CDTF">2014-10-15T17:16:43Z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-1115582771</vt:i4>
  </property>
  <property fmtid="{D5CDD505-2E9C-101B-9397-08002B2CF9AE}" pid="3" name="_EmailSubject">
    <vt:lpwstr>Update PDR </vt:lpwstr>
  </property>
  <property fmtid="{D5CDD505-2E9C-101B-9397-08002B2CF9AE}" pid="4" name="_AuthorEmail">
    <vt:lpwstr>Jack.Murphy@jhuapl.edu</vt:lpwstr>
  </property>
  <property fmtid="{D5CDD505-2E9C-101B-9397-08002B2CF9AE}" pid="5" name="_AuthorEmailDisplayName">
    <vt:lpwstr>Murphy, Jack</vt:lpwstr>
  </property>
  <property fmtid="{D5CDD505-2E9C-101B-9397-08002B2CF9AE}" pid="6" name="_PreviousAdHocReviewCycleID">
    <vt:i4>-945874530</vt:i4>
  </property>
</Properties>
</file>